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9" r:id="rId1"/>
  </p:sldMasterIdLst>
  <p:notesMasterIdLst>
    <p:notesMasterId r:id="rId25"/>
  </p:notesMasterIdLst>
  <p:sldIdLst>
    <p:sldId id="256" r:id="rId2"/>
    <p:sldId id="289" r:id="rId3"/>
    <p:sldId id="290" r:id="rId4"/>
    <p:sldId id="291" r:id="rId5"/>
    <p:sldId id="292" r:id="rId6"/>
    <p:sldId id="293" r:id="rId7"/>
    <p:sldId id="294" r:id="rId8"/>
    <p:sldId id="295" r:id="rId9"/>
    <p:sldId id="296" r:id="rId10"/>
    <p:sldId id="297" r:id="rId11"/>
    <p:sldId id="298" r:id="rId12"/>
    <p:sldId id="304" r:id="rId13"/>
    <p:sldId id="305" r:id="rId14"/>
    <p:sldId id="299" r:id="rId15"/>
    <p:sldId id="302" r:id="rId16"/>
    <p:sldId id="308" r:id="rId17"/>
    <p:sldId id="301" r:id="rId18"/>
    <p:sldId id="303" r:id="rId19"/>
    <p:sldId id="309" r:id="rId20"/>
    <p:sldId id="310" r:id="rId21"/>
    <p:sldId id="311" r:id="rId22"/>
    <p:sldId id="313" r:id="rId23"/>
    <p:sldId id="31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4C4C"/>
    <a:srgbClr val="E76C19"/>
    <a:srgbClr val="0F6FC6"/>
    <a:srgbClr val="FFFFFF"/>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07" autoAdjust="0"/>
    <p:restoredTop sz="94660"/>
  </p:normalViewPr>
  <p:slideViewPr>
    <p:cSldViewPr snapToGrid="0">
      <p:cViewPr>
        <p:scale>
          <a:sx n="50" d="100"/>
          <a:sy n="50" d="100"/>
        </p:scale>
        <p:origin x="2628" y="976"/>
      </p:cViewPr>
      <p:guideLst/>
    </p:cSldViewPr>
  </p:slideViewPr>
  <p:notesTextViewPr>
    <p:cViewPr>
      <p:scale>
        <a:sx n="1" d="1"/>
        <a:sy n="1" d="1"/>
      </p:scale>
      <p:origin x="0" y="0"/>
    </p:cViewPr>
  </p:notesTextViewPr>
  <p:notesViewPr>
    <p:cSldViewPr snapToGrid="0">
      <p:cViewPr varScale="1">
        <p:scale>
          <a:sx n="85" d="100"/>
          <a:sy n="85" d="100"/>
        </p:scale>
        <p:origin x="3024"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50F4E-4B11-42F9-B659-602D084E030D}" type="datetimeFigureOut">
              <a:rPr lang="en-US" smtClean="0"/>
              <a:t>10/04/2020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B1774-9D2B-499F-8512-90E0F1D9D0F2}" type="slidenum">
              <a:rPr lang="en-US" smtClean="0"/>
              <a:t>‹#›</a:t>
            </a:fld>
            <a:endParaRPr lang="en-US"/>
          </a:p>
        </p:txBody>
      </p:sp>
    </p:spTree>
    <p:extLst>
      <p:ext uri="{BB962C8B-B14F-4D97-AF65-F5344CB8AC3E}">
        <p14:creationId xmlns:p14="http://schemas.microsoft.com/office/powerpoint/2010/main" val="1357036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latin typeface="Yu Gothic (Headings)"/>
              </a:defRPr>
            </a:lvl1pPr>
          </a:lstStyle>
          <a:p>
            <a:r>
              <a:rPr lang="en-US" smtClean="0"/>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latin typeface="Yu Gothic (Headings)"/>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4672" y="320040"/>
            <a:ext cx="3657600" cy="320040"/>
          </a:xfrm>
          <a:prstGeom prst="rect">
            <a:avLst/>
          </a:prstGeom>
        </p:spPr>
        <p:txBody>
          <a:bodyPr vert="horz" lIns="91440" tIns="45720" rIns="91440" bIns="45720" rtlCol="0" anchor="ctr"/>
          <a:lstStyle>
            <a:lvl1pPr>
              <a:defRPr lang="en-US"/>
            </a:lvl1pPr>
          </a:lstStyle>
          <a:p>
            <a:fld id="{280B9CDC-0F6A-453D-ABB6-29CD8D7DD691}" type="datetime1">
              <a:rPr lang="en-US" smtClean="0"/>
              <a:t>10/04/2020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1283769" y="65117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9459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latin typeface="Yu Gothic (Headings)"/>
              </a:defRPr>
            </a:lvl1pPr>
          </a:lstStyle>
          <a:p>
            <a:r>
              <a:rPr lang="en-US" smtClean="0"/>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a:latin typeface="Yu Gothic (Headings)"/>
              </a:defRPr>
            </a:lvl1pPr>
            <a:lvl2pPr>
              <a:defRPr>
                <a:latin typeface="Yu Gothic (Headings)"/>
              </a:defRPr>
            </a:lvl2pPr>
            <a:lvl3pPr>
              <a:defRPr>
                <a:latin typeface="Yu Gothic (Headings)"/>
              </a:defRPr>
            </a:lvl3pPr>
            <a:lvl4pPr>
              <a:defRPr>
                <a:latin typeface="Yu Gothic (Headings)"/>
              </a:defRPr>
            </a:lvl4pPr>
            <a:lvl5pPr>
              <a:defRPr>
                <a:latin typeface="Yu Gothic (Heading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4672" y="320040"/>
            <a:ext cx="3657600" cy="320040"/>
          </a:xfrm>
          <a:prstGeom prst="rect">
            <a:avLst/>
          </a:prstGeom>
        </p:spPr>
        <p:txBody>
          <a:bodyPr/>
          <a:lstStyle>
            <a:lvl1pPr>
              <a:defRPr>
                <a:latin typeface="Yu Gothic (Headings)"/>
              </a:defRPr>
            </a:lvl1pPr>
          </a:lstStyle>
          <a:p>
            <a:fld id="{CBF72E81-026D-47B4-B20F-8E4F7B9B159D}" type="datetime1">
              <a:rPr lang="en-US" smtClean="0"/>
              <a:pPr/>
              <a:t>10/04/2020</a:t>
            </a:fld>
            <a:endParaRPr lang="en-US" dirty="0"/>
          </a:p>
        </p:txBody>
      </p:sp>
      <p:sp>
        <p:nvSpPr>
          <p:cNvPr id="5" name="Footer Placeholder 4"/>
          <p:cNvSpPr>
            <a:spLocks noGrp="1"/>
          </p:cNvSpPr>
          <p:nvPr>
            <p:ph type="ftr" sz="quarter" idx="11"/>
          </p:nvPr>
        </p:nvSpPr>
        <p:spPr/>
        <p:txBody>
          <a:bodyPr/>
          <a:lstStyle>
            <a:lvl1pPr>
              <a:defRPr>
                <a:latin typeface="Yu Gothic (Headings)"/>
              </a:defRPr>
            </a:lvl1pPr>
          </a:lstStyle>
          <a:p>
            <a:endParaRPr lang="en-US" dirty="0"/>
          </a:p>
        </p:txBody>
      </p:sp>
      <p:sp>
        <p:nvSpPr>
          <p:cNvPr id="6" name="Slide Number Placeholder 5"/>
          <p:cNvSpPr>
            <a:spLocks noGrp="1"/>
          </p:cNvSpPr>
          <p:nvPr>
            <p:ph type="sldNum" sz="quarter" idx="12"/>
          </p:nvPr>
        </p:nvSpPr>
        <p:spPr/>
        <p:txBody>
          <a:bodyPr/>
          <a:lstStyle>
            <a:lvl1pPr>
              <a:defRPr>
                <a:latin typeface="Yu Gothic (Headings)"/>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73466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804672" y="6227064"/>
            <a:ext cx="10588752" cy="320040"/>
          </a:xfrm>
        </p:spPr>
        <p:txBody>
          <a:bodyPr/>
          <a:lstStyle>
            <a:lvl1pPr>
              <a:defRPr>
                <a:latin typeface="Yu Gothic (Headings)"/>
              </a:defRPr>
            </a:lvl1pPr>
          </a:lstStyle>
          <a:p>
            <a:endParaRPr lang="en-US" dirty="0"/>
          </a:p>
        </p:txBody>
      </p:sp>
      <p:sp>
        <p:nvSpPr>
          <p:cNvPr id="4" name="Slide Number Placeholder 3"/>
          <p:cNvSpPr>
            <a:spLocks noGrp="1"/>
          </p:cNvSpPr>
          <p:nvPr>
            <p:ph type="sldNum" sz="quarter" idx="12"/>
          </p:nvPr>
        </p:nvSpPr>
        <p:spPr>
          <a:xfrm>
            <a:off x="11277600" y="6537960"/>
            <a:ext cx="914400" cy="320040"/>
          </a:xfrm>
        </p:spPr>
        <p:txBody>
          <a:bodyPr/>
          <a:lstStyle>
            <a:lvl1pPr>
              <a:defRPr sz="1200">
                <a:latin typeface="Yu Gothic (Headings)"/>
              </a:defRPr>
            </a:lvl1pPr>
          </a:lstStyle>
          <a:p>
            <a:fld id="{6D22F896-40B5-4ADD-8801-0D06FADFA095}" type="slidenum">
              <a:rPr lang="en-US" smtClean="0"/>
              <a:pPr/>
              <a:t>‹#›</a:t>
            </a:fld>
            <a:endParaRPr lang="en-US" dirty="0"/>
          </a:p>
        </p:txBody>
      </p:sp>
      <p:sp>
        <p:nvSpPr>
          <p:cNvPr id="5" name="Rectangle 4"/>
          <p:cNvSpPr/>
          <p:nvPr userDrawn="1"/>
        </p:nvSpPr>
        <p:spPr>
          <a:xfrm>
            <a:off x="0" y="1"/>
            <a:ext cx="12192000" cy="773288"/>
          </a:xfrm>
          <a:prstGeom prst="rect">
            <a:avLst/>
          </a:prstGeom>
          <a:solidFill>
            <a:srgbClr val="444444"/>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sz="1600">
              <a:solidFill>
                <a:prstClr val="white"/>
              </a:solidFill>
            </a:endParaRPr>
          </a:p>
        </p:txBody>
      </p:sp>
    </p:spTree>
    <p:extLst>
      <p:ext uri="{BB962C8B-B14F-4D97-AF65-F5344CB8AC3E}">
        <p14:creationId xmlns:p14="http://schemas.microsoft.com/office/powerpoint/2010/main" val="3808306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ey_Dk_content">
    <p:spTree>
      <p:nvGrpSpPr>
        <p:cNvPr id="1" name=""/>
        <p:cNvGrpSpPr/>
        <p:nvPr/>
      </p:nvGrpSpPr>
      <p:grpSpPr>
        <a:xfrm>
          <a:off x="0" y="0"/>
          <a:ext cx="0" cy="0"/>
          <a:chOff x="0" y="0"/>
          <a:chExt cx="0" cy="0"/>
        </a:xfrm>
      </p:grpSpPr>
      <p:sp>
        <p:nvSpPr>
          <p:cNvPr id="6" name="Rectangle 5"/>
          <p:cNvSpPr/>
          <p:nvPr userDrawn="1"/>
        </p:nvSpPr>
        <p:spPr>
          <a:xfrm>
            <a:off x="0" y="1"/>
            <a:ext cx="12192000" cy="773288"/>
          </a:xfrm>
          <a:prstGeom prst="rect">
            <a:avLst/>
          </a:prstGeom>
          <a:solidFill>
            <a:srgbClr val="444444"/>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sz="1600">
              <a:solidFill>
                <a:prstClr val="white"/>
              </a:solidFill>
            </a:endParaRPr>
          </a:p>
        </p:txBody>
      </p:sp>
      <p:sp>
        <p:nvSpPr>
          <p:cNvPr id="7" name="Title Placeholder 1"/>
          <p:cNvSpPr>
            <a:spLocks noGrp="1"/>
          </p:cNvSpPr>
          <p:nvPr>
            <p:ph type="title"/>
          </p:nvPr>
        </p:nvSpPr>
        <p:spPr>
          <a:xfrm>
            <a:off x="609600" y="144463"/>
            <a:ext cx="10972800" cy="503238"/>
          </a:xfrm>
          <a:prstGeom prst="rect">
            <a:avLst/>
          </a:prstGeom>
        </p:spPr>
        <p:txBody>
          <a:bodyPr vert="horz" lIns="0" tIns="0" rIns="0" bIns="0" rtlCol="0" anchor="t">
            <a:noAutofit/>
          </a:bodyPr>
          <a:lstStyle>
            <a:lvl1pPr algn="l">
              <a:defRPr sz="4400" b="0">
                <a:solidFill>
                  <a:schemeClr val="bg1"/>
                </a:solidFill>
                <a:latin typeface="Yu Gothic (Headings)"/>
                <a:ea typeface="Segoe UI Historic" panose="020B05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802026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77600" y="6517640"/>
            <a:ext cx="914400" cy="320040"/>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03209376"/>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6" r:id="rId3"/>
    <p:sldLayoutId id="2147483937" r:id="rId4"/>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jed-ng/firebase-%E0%B8%84%E0%B8%B7%E0%B8%AD%E0%B8%AD%E0%B8%B0%E0%B9%84%E0%B8%A3-%E0%B8%A1%E0%B8%B2%E0%B8%94%E0%B8%B9%E0%B8%A7%E0%B8%B4%E0%B8%98%E0%B8%B5%E0%B8%AA%E0%B8%A3%E0%B9%89%E0%B8%B2%E0%B8%87-project-%E0%B9%81%E0%B8%A5%E0%B8%B0%E0%B8%97%E0%B8%B3%E0%B8%84%E0%B8%A7%E0%B8%B2%E0%B8%A1%E0%B8%A3%E0%B8%B9%E0%B9%89%E0%B8%88%E0%B8%B1%E0%B8%81%E0%B8%81%E0%B8%B1%E0%B8%9A-firebase-d48bfac67b14#:~:text=Firebase%20%E0%B8%84%E0%B8%B7%E0%B8%AD%20Platform%20%E0%B8%97%E0%B8%B5%E0%B9%88%E0%B8%A3%E0%B8%A7%E0%B8%9A%E0%B8%A3%E0%B8%A7%E0%B8%A1,%E0%B9%83%E0%B8%8A%E0%B9%89%E0%B8%88%E0%B9%88%E0%B8%B2%E0%B8%A2%20(%E0%B8%AA%E0%B8%B3%E0%B8%AB%E0%B8%A3%E0%B8%B1%E0%B8%9A%E0%B8%81%E0%B8%B2%E0%B8%A3%20Scale)" TargetMode="External"/><Relationship Id="rId2" Type="http://schemas.openxmlformats.org/officeDocument/2006/relationships/hyperlink" Target="https://en.wikipedia.org/wiki/Firebase"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EP82</a:t>
            </a:r>
            <a:r>
              <a:rPr lang="en-US" smtClean="0"/>
              <a:t/>
            </a:r>
            <a:br>
              <a:rPr lang="en-US" smtClean="0"/>
            </a:br>
            <a:r>
              <a:rPr lang="en-US" sz="3300" smtClean="0"/>
              <a:t>Create Firebase Project </a:t>
            </a:r>
            <a:br>
              <a:rPr lang="en-US" sz="3300" smtClean="0"/>
            </a:br>
            <a:r>
              <a:rPr lang="en-US" sz="2700" smtClean="0"/>
              <a:t>and Connect Firebase from Flutter</a:t>
            </a:r>
            <a:r>
              <a:rPr lang="en-US" sz="3300" smtClean="0"/>
              <a:t/>
            </a:r>
            <a:br>
              <a:rPr lang="en-US" sz="3300" smtClean="0"/>
            </a:br>
            <a:r>
              <a:rPr lang="en-US" sz="2000" smtClean="0"/>
              <a:t>(1) Authen (2) FireStore DB (3) Firestorage (keep image)</a:t>
            </a:r>
            <a:r>
              <a:rPr lang="en-US" sz="3100" smtClean="0"/>
              <a:t/>
            </a:r>
            <a:br>
              <a:rPr lang="en-US" sz="3100" smtClean="0"/>
            </a:br>
            <a:r>
              <a:rPr lang="en-US" sz="2200" smtClean="0"/>
              <a:t>Case </a:t>
            </a:r>
            <a:r>
              <a:rPr lang="en-US" sz="2200" smtClean="0"/>
              <a:t>Study “Restaurant E-menu” </a:t>
            </a:r>
            <a:r>
              <a:rPr lang="th-TH" sz="2200" smtClean="0"/>
              <a:t>ระบบสั่งอาหารผ่านมือถือ</a:t>
            </a:r>
            <a:endParaRPr lang="en-US" sz="1000"/>
          </a:p>
        </p:txBody>
      </p:sp>
      <p:sp>
        <p:nvSpPr>
          <p:cNvPr id="3" name="Subtitle 2"/>
          <p:cNvSpPr>
            <a:spLocks noGrp="1"/>
          </p:cNvSpPr>
          <p:nvPr>
            <p:ph type="subTitle" idx="1"/>
          </p:nvPr>
        </p:nvSpPr>
        <p:spPr/>
        <p:txBody>
          <a:bodyPr>
            <a:normAutofit/>
          </a:bodyPr>
          <a:lstStyle/>
          <a:p>
            <a:r>
              <a:rPr lang="en-US" smtClean="0"/>
              <a:t>See-Flutter </a:t>
            </a:r>
            <a:r>
              <a:rPr lang="th-TH" smtClean="0"/>
              <a:t>เรียนรู้ไปด้วยกัน</a:t>
            </a:r>
            <a:r>
              <a:rPr lang="en-US" smtClean="0"/>
              <a:t> </a:t>
            </a:r>
            <a:r>
              <a:rPr lang="th-TH" smtClean="0"/>
              <a:t>เรียนฟรี พร้อม </a:t>
            </a:r>
            <a:r>
              <a:rPr lang="en-US" smtClean="0"/>
              <a:t>Source Code</a:t>
            </a:r>
            <a:endParaRPr lang="th-TH" smtClean="0"/>
          </a:p>
          <a:p>
            <a:r>
              <a:rPr lang="en-US" smtClean="0"/>
              <a:t>30</a:t>
            </a:r>
            <a:r>
              <a:rPr lang="en-US" smtClean="0"/>
              <a:t> </a:t>
            </a:r>
            <a:r>
              <a:rPr lang="en-US" smtClean="0"/>
              <a:t>Sep 2020</a:t>
            </a:r>
          </a:p>
          <a:p>
            <a:r>
              <a:rPr lang="en-US" smtClean="0"/>
              <a:t>Day#72</a:t>
            </a:r>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3385787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10</a:t>
            </a:fld>
            <a:endParaRPr lang="en-US" dirty="0"/>
          </a:p>
        </p:txBody>
      </p:sp>
      <p:pic>
        <p:nvPicPr>
          <p:cNvPr id="3" name="Picture 2"/>
          <p:cNvPicPr>
            <a:picLocks noChangeAspect="1"/>
          </p:cNvPicPr>
          <p:nvPr/>
        </p:nvPicPr>
        <p:blipFill>
          <a:blip r:embed="rId2"/>
          <a:stretch>
            <a:fillRect/>
          </a:stretch>
        </p:blipFill>
        <p:spPr>
          <a:xfrm>
            <a:off x="335425" y="861432"/>
            <a:ext cx="8637401" cy="5604545"/>
          </a:xfrm>
          <a:prstGeom prst="rect">
            <a:avLst/>
          </a:prstGeom>
        </p:spPr>
      </p:pic>
      <p:sp>
        <p:nvSpPr>
          <p:cNvPr id="4" name="Rectangle 3"/>
          <p:cNvSpPr/>
          <p:nvPr/>
        </p:nvSpPr>
        <p:spPr>
          <a:xfrm>
            <a:off x="0" y="-1"/>
            <a:ext cx="12192000" cy="7894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t>
            </a:r>
            <a:r>
              <a:rPr lang="en-US" sz="3200"/>
              <a:t>1</a:t>
            </a:r>
            <a:r>
              <a:rPr lang="en-US" sz="3200" smtClean="0"/>
              <a:t>)-5-3 </a:t>
            </a:r>
            <a:r>
              <a:rPr lang="en-US" sz="3200"/>
              <a:t>Start </a:t>
            </a:r>
            <a:r>
              <a:rPr lang="en-US" sz="3200" smtClean="0"/>
              <a:t>to use Firebase (</a:t>
            </a:r>
            <a:r>
              <a:rPr lang="en-US" sz="3200" smtClean="0"/>
              <a:t>Hosting/Website)</a:t>
            </a:r>
            <a:endParaRPr lang="en-US" sz="3200"/>
          </a:p>
        </p:txBody>
      </p:sp>
      <p:sp>
        <p:nvSpPr>
          <p:cNvPr id="5" name="Rectangle 4"/>
          <p:cNvSpPr/>
          <p:nvPr/>
        </p:nvSpPr>
        <p:spPr>
          <a:xfrm>
            <a:off x="335425" y="2635525"/>
            <a:ext cx="1260452" cy="244817"/>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ular Callout 6"/>
          <p:cNvSpPr/>
          <p:nvPr/>
        </p:nvSpPr>
        <p:spPr>
          <a:xfrm>
            <a:off x="8077200" y="2757933"/>
            <a:ext cx="3801533" cy="1185333"/>
          </a:xfrm>
          <a:prstGeom prst="wedgeRectCallout">
            <a:avLst>
              <a:gd name="adj1" fmla="val -54791"/>
              <a:gd name="adj2" fmla="val 21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Free Web Server for Flutter</a:t>
            </a:r>
            <a:endParaRPr lang="en-US" sz="2800"/>
          </a:p>
        </p:txBody>
      </p:sp>
    </p:spTree>
    <p:extLst>
      <p:ext uri="{BB962C8B-B14F-4D97-AF65-F5344CB8AC3E}">
        <p14:creationId xmlns:p14="http://schemas.microsoft.com/office/powerpoint/2010/main" val="1383497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(2) Create Firebase Project</a:t>
            </a:r>
            <a:endParaRPr lang="en-US"/>
          </a:p>
        </p:txBody>
      </p:sp>
      <p:sp>
        <p:nvSpPr>
          <p:cNvPr id="2" name="Slide Number Placeholder 1"/>
          <p:cNvSpPr>
            <a:spLocks noGrp="1"/>
          </p:cNvSpPr>
          <p:nvPr>
            <p:ph type="sldNum" sz="quarter" idx="4294967295"/>
          </p:nvPr>
        </p:nvSpPr>
        <p:spPr>
          <a:xfrm>
            <a:off x="11277600" y="6537325"/>
            <a:ext cx="914400" cy="320675"/>
          </a:xfrm>
        </p:spPr>
        <p:txBody>
          <a:bodyPr/>
          <a:lstStyle/>
          <a:p>
            <a:fld id="{6D22F896-40B5-4ADD-8801-0D06FADFA095}" type="slidenum">
              <a:rPr lang="en-US" smtClean="0"/>
              <a:pPr/>
              <a:t>11</a:t>
            </a:fld>
            <a:endParaRPr lang="en-US" dirty="0"/>
          </a:p>
        </p:txBody>
      </p:sp>
      <p:sp>
        <p:nvSpPr>
          <p:cNvPr id="5" name="TextBox 4"/>
          <p:cNvSpPr txBox="1"/>
          <p:nvPr/>
        </p:nvSpPr>
        <p:spPr>
          <a:xfrm>
            <a:off x="850900" y="1117600"/>
            <a:ext cx="9823450" cy="5078313"/>
          </a:xfrm>
          <a:prstGeom prst="rect">
            <a:avLst/>
          </a:prstGeom>
          <a:noFill/>
        </p:spPr>
        <p:txBody>
          <a:bodyPr wrap="square" rtlCol="0">
            <a:spAutoFit/>
          </a:bodyPr>
          <a:lstStyle/>
          <a:p>
            <a:pPr>
              <a:lnSpc>
                <a:spcPct val="150000"/>
              </a:lnSpc>
            </a:pPr>
            <a:r>
              <a:rPr lang="en-US" sz="2400" u="sng" smtClean="0"/>
              <a:t>(2)-1 Create Project</a:t>
            </a:r>
          </a:p>
          <a:p>
            <a:pPr>
              <a:lnSpc>
                <a:spcPct val="150000"/>
              </a:lnSpc>
            </a:pPr>
            <a:r>
              <a:rPr lang="en-US" sz="2400"/>
              <a:t>	</a:t>
            </a:r>
            <a:r>
              <a:rPr lang="en-US" sz="2400" smtClean="0"/>
              <a:t>Name: flutterep81</a:t>
            </a:r>
          </a:p>
          <a:p>
            <a:pPr>
              <a:lnSpc>
                <a:spcPct val="150000"/>
              </a:lnSpc>
            </a:pPr>
            <a:r>
              <a:rPr lang="en-US" sz="2400" u="sng"/>
              <a:t>(</a:t>
            </a:r>
            <a:r>
              <a:rPr lang="en-US" sz="2400" u="sng"/>
              <a:t>2</a:t>
            </a:r>
            <a:r>
              <a:rPr lang="en-US" sz="2400" u="sng" smtClean="0"/>
              <a:t>)-2 Add app </a:t>
            </a:r>
          </a:p>
          <a:p>
            <a:pPr marL="457200" indent="-457200">
              <a:lnSpc>
                <a:spcPct val="150000"/>
              </a:lnSpc>
              <a:buFont typeface="Arial" panose="020B0604020202020204" pitchFamily="34" charset="0"/>
              <a:buChar char="•"/>
            </a:pPr>
            <a:r>
              <a:rPr lang="en-US" sz="2400" u="sng" smtClean="0"/>
              <a:t>Andriod</a:t>
            </a:r>
          </a:p>
          <a:p>
            <a:pPr marL="457200" indent="-457200">
              <a:lnSpc>
                <a:spcPct val="150000"/>
              </a:lnSpc>
              <a:buFont typeface="Arial" panose="020B0604020202020204" pitchFamily="34" charset="0"/>
              <a:buChar char="•"/>
            </a:pPr>
            <a:r>
              <a:rPr lang="en-US" sz="2400" smtClean="0"/>
              <a:t>iOS</a:t>
            </a:r>
          </a:p>
          <a:p>
            <a:pPr>
              <a:lnSpc>
                <a:spcPct val="150000"/>
              </a:lnSpc>
            </a:pPr>
            <a:r>
              <a:rPr lang="en-US" sz="2400" u="sng"/>
              <a:t>(</a:t>
            </a:r>
            <a:r>
              <a:rPr lang="en-US" sz="2400" u="sng"/>
              <a:t>2</a:t>
            </a:r>
            <a:r>
              <a:rPr lang="en-US" sz="2400" u="sng" smtClean="0"/>
              <a:t>)-3 Enable Features</a:t>
            </a:r>
          </a:p>
          <a:p>
            <a:pPr marL="457200" indent="-457200">
              <a:lnSpc>
                <a:spcPct val="150000"/>
              </a:lnSpc>
              <a:buFont typeface="Arial" panose="020B0604020202020204" pitchFamily="34" charset="0"/>
              <a:buChar char="•"/>
            </a:pPr>
            <a:r>
              <a:rPr lang="en-US" sz="2400" smtClean="0"/>
              <a:t>Enable Authentication (Login e.g. E-mail, Gmail)</a:t>
            </a:r>
          </a:p>
          <a:p>
            <a:pPr marL="457200" indent="-457200">
              <a:lnSpc>
                <a:spcPct val="150000"/>
              </a:lnSpc>
              <a:buFont typeface="Arial" panose="020B0604020202020204" pitchFamily="34" charset="0"/>
              <a:buChar char="•"/>
            </a:pPr>
            <a:r>
              <a:rPr lang="en-US" sz="2400" smtClean="0"/>
              <a:t>Enable FireStorage (Keep File e.g. food images)</a:t>
            </a:r>
          </a:p>
          <a:p>
            <a:pPr marL="457200" indent="-457200">
              <a:lnSpc>
                <a:spcPct val="150000"/>
              </a:lnSpc>
              <a:buFont typeface="Arial" panose="020B0604020202020204" pitchFamily="34" charset="0"/>
              <a:buChar char="•"/>
            </a:pPr>
            <a:r>
              <a:rPr lang="en-US" sz="2400" smtClean="0"/>
              <a:t>Enable FireStore (Database)</a:t>
            </a:r>
          </a:p>
        </p:txBody>
      </p:sp>
      <p:sp>
        <p:nvSpPr>
          <p:cNvPr id="6" name="Right Arrow 5"/>
          <p:cNvSpPr/>
          <p:nvPr/>
        </p:nvSpPr>
        <p:spPr>
          <a:xfrm>
            <a:off x="3549650" y="2813050"/>
            <a:ext cx="1282700" cy="673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29200" y="2882900"/>
            <a:ext cx="4013200" cy="369332"/>
          </a:xfrm>
          <a:prstGeom prst="rect">
            <a:avLst/>
          </a:prstGeom>
          <a:noFill/>
        </p:spPr>
        <p:txBody>
          <a:bodyPr wrap="square" rtlCol="0">
            <a:spAutoFit/>
          </a:bodyPr>
          <a:lstStyle/>
          <a:p>
            <a:r>
              <a:rPr lang="en-US" smtClean="0"/>
              <a:t>Json: </a:t>
            </a:r>
            <a:r>
              <a:rPr lang="en-US"/>
              <a:t>google-services.json</a:t>
            </a:r>
          </a:p>
        </p:txBody>
      </p:sp>
    </p:spTree>
    <p:extLst>
      <p:ext uri="{BB962C8B-B14F-4D97-AF65-F5344CB8AC3E}">
        <p14:creationId xmlns:p14="http://schemas.microsoft.com/office/powerpoint/2010/main" val="3102218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(2)-1 Create Project</a:t>
            </a:r>
            <a:endParaRPr lang="en-US"/>
          </a:p>
        </p:txBody>
      </p:sp>
      <p:pic>
        <p:nvPicPr>
          <p:cNvPr id="3" name="Picture 2"/>
          <p:cNvPicPr>
            <a:picLocks noChangeAspect="1"/>
          </p:cNvPicPr>
          <p:nvPr/>
        </p:nvPicPr>
        <p:blipFill>
          <a:blip r:embed="rId2"/>
          <a:stretch>
            <a:fillRect/>
          </a:stretch>
        </p:blipFill>
        <p:spPr>
          <a:xfrm>
            <a:off x="692150" y="1036514"/>
            <a:ext cx="6548437" cy="4127623"/>
          </a:xfrm>
          <a:prstGeom prst="rect">
            <a:avLst/>
          </a:prstGeom>
        </p:spPr>
      </p:pic>
      <p:sp>
        <p:nvSpPr>
          <p:cNvPr id="4" name="TextBox 3"/>
          <p:cNvSpPr txBox="1"/>
          <p:nvPr/>
        </p:nvSpPr>
        <p:spPr>
          <a:xfrm>
            <a:off x="1130300" y="5664200"/>
            <a:ext cx="7391400" cy="584775"/>
          </a:xfrm>
          <a:prstGeom prst="rect">
            <a:avLst/>
          </a:prstGeom>
          <a:noFill/>
        </p:spPr>
        <p:txBody>
          <a:bodyPr wrap="square" rtlCol="0">
            <a:spAutoFit/>
          </a:bodyPr>
          <a:lstStyle/>
          <a:p>
            <a:r>
              <a:rPr lang="en-US" sz="3200" smtClean="0"/>
              <a:t>Project Name: Flutterep81</a:t>
            </a:r>
            <a:endParaRPr lang="en-US" sz="3200"/>
          </a:p>
        </p:txBody>
      </p:sp>
      <p:sp>
        <p:nvSpPr>
          <p:cNvPr id="5" name="Rectangle 4"/>
          <p:cNvSpPr/>
          <p:nvPr/>
        </p:nvSpPr>
        <p:spPr>
          <a:xfrm>
            <a:off x="1250949" y="3402011"/>
            <a:ext cx="3227917" cy="4164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967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(2)-2 Add app (Andriod)</a:t>
            </a:r>
            <a:endParaRPr lang="en-US"/>
          </a:p>
        </p:txBody>
      </p:sp>
      <p:pic>
        <p:nvPicPr>
          <p:cNvPr id="6" name="Picture 5"/>
          <p:cNvPicPr>
            <a:picLocks noChangeAspect="1"/>
          </p:cNvPicPr>
          <p:nvPr/>
        </p:nvPicPr>
        <p:blipFill>
          <a:blip r:embed="rId2"/>
          <a:stretch>
            <a:fillRect/>
          </a:stretch>
        </p:blipFill>
        <p:spPr>
          <a:xfrm>
            <a:off x="609600" y="1151467"/>
            <a:ext cx="8913778" cy="4142845"/>
          </a:xfrm>
          <a:prstGeom prst="rect">
            <a:avLst/>
          </a:prstGeom>
        </p:spPr>
      </p:pic>
      <p:sp>
        <p:nvSpPr>
          <p:cNvPr id="7" name="Rectangle 6"/>
          <p:cNvSpPr/>
          <p:nvPr/>
        </p:nvSpPr>
        <p:spPr>
          <a:xfrm>
            <a:off x="4900083" y="1793343"/>
            <a:ext cx="2990850" cy="7127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215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(2)-3 Config Flutter (Andriod)</a:t>
            </a:r>
            <a:endParaRPr lang="en-US"/>
          </a:p>
        </p:txBody>
      </p:sp>
      <p:pic>
        <p:nvPicPr>
          <p:cNvPr id="4" name="Picture 3"/>
          <p:cNvPicPr>
            <a:picLocks noChangeAspect="1"/>
          </p:cNvPicPr>
          <p:nvPr/>
        </p:nvPicPr>
        <p:blipFill>
          <a:blip r:embed="rId2"/>
          <a:stretch>
            <a:fillRect/>
          </a:stretch>
        </p:blipFill>
        <p:spPr>
          <a:xfrm>
            <a:off x="831849" y="1122362"/>
            <a:ext cx="6931685" cy="5113338"/>
          </a:xfrm>
          <a:prstGeom prst="rect">
            <a:avLst/>
          </a:prstGeom>
        </p:spPr>
      </p:pic>
      <p:sp>
        <p:nvSpPr>
          <p:cNvPr id="6" name="Rectangle 5"/>
          <p:cNvSpPr/>
          <p:nvPr/>
        </p:nvSpPr>
        <p:spPr>
          <a:xfrm>
            <a:off x="1606550" y="3579811"/>
            <a:ext cx="2990850" cy="211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06550" y="4832351"/>
            <a:ext cx="2990850" cy="311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606550" y="3847543"/>
            <a:ext cx="2990850" cy="211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588000" y="859735"/>
            <a:ext cx="6153150" cy="5729907"/>
          </a:xfrm>
          <a:prstGeom prst="wedgeRectCallout">
            <a:avLst>
              <a:gd name="adj1" fmla="val -57572"/>
              <a:gd name="adj2" fmla="val 1881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a:lnSpc>
                <a:spcPct val="150000"/>
              </a:lnSpc>
              <a:buAutoNum type="arabicPeriod"/>
            </a:pPr>
            <a:r>
              <a:rPr lang="en-US" sz="2400" smtClean="0"/>
              <a:t>Download google-services.json from Firebase web and copy to andriod/app path</a:t>
            </a:r>
          </a:p>
          <a:p>
            <a:pPr marL="342900" indent="-342900">
              <a:lnSpc>
                <a:spcPct val="150000"/>
              </a:lnSpc>
              <a:buAutoNum type="arabicPeriod"/>
            </a:pPr>
            <a:r>
              <a:rPr lang="en-US" sz="2400" smtClean="0"/>
              <a:t>Edit /andriod/app/build.gradle</a:t>
            </a:r>
          </a:p>
          <a:p>
            <a:pPr marL="342900" indent="-342900">
              <a:lnSpc>
                <a:spcPct val="150000"/>
              </a:lnSpc>
              <a:buAutoNum type="arabicPeriod"/>
            </a:pPr>
            <a:r>
              <a:rPr lang="en-US" sz="2400" smtClean="0"/>
              <a:t>Edit /andriod/build.gradle</a:t>
            </a:r>
          </a:p>
          <a:p>
            <a:pPr marL="342900" indent="-342900">
              <a:lnSpc>
                <a:spcPct val="150000"/>
              </a:lnSpc>
              <a:buAutoNum type="arabicPeriod"/>
            </a:pPr>
            <a:r>
              <a:rPr lang="en-US" sz="2400" smtClean="0"/>
              <a:t>Add packages in pubspec.yaml</a:t>
            </a:r>
          </a:p>
          <a:p>
            <a:pPr marL="800100" lvl="1" indent="-342900">
              <a:lnSpc>
                <a:spcPct val="150000"/>
              </a:lnSpc>
              <a:buAutoNum type="arabicPeriod"/>
            </a:pPr>
            <a:r>
              <a:rPr lang="en-US" sz="2400"/>
              <a:t>f</a:t>
            </a:r>
            <a:r>
              <a:rPr lang="en-US" sz="2400" smtClean="0"/>
              <a:t>irebase_authen</a:t>
            </a:r>
          </a:p>
          <a:p>
            <a:pPr marL="800100" lvl="1" indent="-342900">
              <a:lnSpc>
                <a:spcPct val="150000"/>
              </a:lnSpc>
              <a:buAutoNum type="arabicPeriod"/>
            </a:pPr>
            <a:r>
              <a:rPr lang="en-US" sz="2400"/>
              <a:t>c</a:t>
            </a:r>
            <a:r>
              <a:rPr lang="en-US" sz="2400" smtClean="0"/>
              <a:t>loud_firestore</a:t>
            </a:r>
          </a:p>
          <a:p>
            <a:pPr marL="800100" lvl="1" indent="-342900">
              <a:lnSpc>
                <a:spcPct val="150000"/>
              </a:lnSpc>
              <a:buAutoNum type="arabicPeriod"/>
            </a:pPr>
            <a:r>
              <a:rPr lang="en-US" sz="2400"/>
              <a:t>f</a:t>
            </a:r>
            <a:r>
              <a:rPr lang="en-US" sz="2400" smtClean="0"/>
              <a:t>irebase_storage</a:t>
            </a:r>
          </a:p>
          <a:p>
            <a:pPr marL="342900" indent="-342900">
              <a:lnSpc>
                <a:spcPct val="150000"/>
              </a:lnSpc>
              <a:buAutoNum type="arabicPeriod"/>
            </a:pPr>
            <a:endParaRPr lang="en-US" sz="2400"/>
          </a:p>
        </p:txBody>
      </p:sp>
      <p:sp>
        <p:nvSpPr>
          <p:cNvPr id="10" name="Oval 9"/>
          <p:cNvSpPr/>
          <p:nvPr/>
        </p:nvSpPr>
        <p:spPr>
          <a:xfrm>
            <a:off x="4609076" y="3440038"/>
            <a:ext cx="452231" cy="407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1" name="Oval 10"/>
          <p:cNvSpPr/>
          <p:nvPr/>
        </p:nvSpPr>
        <p:spPr>
          <a:xfrm>
            <a:off x="4609076" y="3854930"/>
            <a:ext cx="452231" cy="407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1</a:t>
            </a:r>
            <a:endParaRPr lang="en-US"/>
          </a:p>
        </p:txBody>
      </p:sp>
      <p:sp>
        <p:nvSpPr>
          <p:cNvPr id="12" name="Oval 11"/>
          <p:cNvSpPr/>
          <p:nvPr/>
        </p:nvSpPr>
        <p:spPr>
          <a:xfrm>
            <a:off x="4609076" y="4784173"/>
            <a:ext cx="452231" cy="407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pic>
        <p:nvPicPr>
          <p:cNvPr id="13" name="Picture 12"/>
          <p:cNvPicPr>
            <a:picLocks noChangeAspect="1"/>
          </p:cNvPicPr>
          <p:nvPr/>
        </p:nvPicPr>
        <p:blipFill>
          <a:blip r:embed="rId3"/>
          <a:stretch>
            <a:fillRect/>
          </a:stretch>
        </p:blipFill>
        <p:spPr>
          <a:xfrm>
            <a:off x="1206499" y="6343505"/>
            <a:ext cx="3835042" cy="447746"/>
          </a:xfrm>
          <a:prstGeom prst="rect">
            <a:avLst/>
          </a:prstGeom>
        </p:spPr>
      </p:pic>
      <p:sp>
        <p:nvSpPr>
          <p:cNvPr id="14" name="Oval 13"/>
          <p:cNvSpPr/>
          <p:nvPr/>
        </p:nvSpPr>
        <p:spPr>
          <a:xfrm>
            <a:off x="4609076" y="6376358"/>
            <a:ext cx="452231" cy="407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4</a:t>
            </a:r>
            <a:endParaRPr lang="en-US"/>
          </a:p>
        </p:txBody>
      </p:sp>
    </p:spTree>
    <p:extLst>
      <p:ext uri="{BB962C8B-B14F-4D97-AF65-F5344CB8AC3E}">
        <p14:creationId xmlns:p14="http://schemas.microsoft.com/office/powerpoint/2010/main" val="2334955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(2)-3-1 Edit </a:t>
            </a:r>
            <a:r>
              <a:rPr lang="en-US"/>
              <a:t>/</a:t>
            </a:r>
            <a:r>
              <a:rPr lang="en-US" smtClean="0"/>
              <a:t>andriod/build.gradle</a:t>
            </a:r>
            <a:r>
              <a:rPr lang="en-US"/>
              <a:t/>
            </a:r>
            <a:br>
              <a:rPr lang="en-US"/>
            </a:br>
            <a:endParaRPr lang="en-US"/>
          </a:p>
        </p:txBody>
      </p:sp>
      <p:pic>
        <p:nvPicPr>
          <p:cNvPr id="3" name="Picture 2"/>
          <p:cNvPicPr>
            <a:picLocks noChangeAspect="1"/>
          </p:cNvPicPr>
          <p:nvPr/>
        </p:nvPicPr>
        <p:blipFill>
          <a:blip r:embed="rId2"/>
          <a:stretch>
            <a:fillRect/>
          </a:stretch>
        </p:blipFill>
        <p:spPr>
          <a:xfrm>
            <a:off x="609600" y="1168399"/>
            <a:ext cx="7738382" cy="4900083"/>
          </a:xfrm>
          <a:prstGeom prst="rect">
            <a:avLst/>
          </a:prstGeom>
        </p:spPr>
      </p:pic>
      <p:sp>
        <p:nvSpPr>
          <p:cNvPr id="4" name="Rectangle 3"/>
          <p:cNvSpPr/>
          <p:nvPr/>
        </p:nvSpPr>
        <p:spPr>
          <a:xfrm>
            <a:off x="2826946" y="1265766"/>
            <a:ext cx="5521036" cy="480271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6175859" y="2550695"/>
            <a:ext cx="5825140" cy="3966912"/>
          </a:xfrm>
          <a:prstGeom prst="rect">
            <a:avLst/>
          </a:prstGeom>
        </p:spPr>
      </p:pic>
      <p:sp>
        <p:nvSpPr>
          <p:cNvPr id="6" name="Rectangle 5"/>
          <p:cNvSpPr/>
          <p:nvPr/>
        </p:nvSpPr>
        <p:spPr>
          <a:xfrm>
            <a:off x="11094719" y="5161280"/>
            <a:ext cx="906279" cy="289136"/>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0346" y="2550695"/>
            <a:ext cx="1922854" cy="21790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p:cNvCxnSpPr>
            <a:stCxn id="6" idx="0"/>
          </p:cNvCxnSpPr>
          <p:nvPr/>
        </p:nvCxnSpPr>
        <p:spPr>
          <a:xfrm rot="16200000" flipV="1">
            <a:off x="5958715" y="-427865"/>
            <a:ext cx="2405380" cy="8772909"/>
          </a:xfrm>
          <a:prstGeom prst="bentConnector2">
            <a:avLst/>
          </a:prstGeom>
          <a:ln w="508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77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(2)-3-2 Edit /andriod/app/build.gradle</a:t>
            </a:r>
            <a:br>
              <a:rPr lang="en-US"/>
            </a:br>
            <a:endParaRPr lang="en-US"/>
          </a:p>
        </p:txBody>
      </p:sp>
      <p:pic>
        <p:nvPicPr>
          <p:cNvPr id="3" name="Picture 2"/>
          <p:cNvPicPr>
            <a:picLocks noChangeAspect="1"/>
          </p:cNvPicPr>
          <p:nvPr/>
        </p:nvPicPr>
        <p:blipFill>
          <a:blip r:embed="rId2"/>
          <a:stretch>
            <a:fillRect/>
          </a:stretch>
        </p:blipFill>
        <p:spPr>
          <a:xfrm>
            <a:off x="609599" y="1007533"/>
            <a:ext cx="6536267" cy="5771647"/>
          </a:xfrm>
          <a:prstGeom prst="rect">
            <a:avLst/>
          </a:prstGeom>
        </p:spPr>
      </p:pic>
      <p:sp>
        <p:nvSpPr>
          <p:cNvPr id="7" name="Rectangle 6"/>
          <p:cNvSpPr/>
          <p:nvPr/>
        </p:nvSpPr>
        <p:spPr>
          <a:xfrm>
            <a:off x="2382307" y="1501628"/>
            <a:ext cx="3115968" cy="499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82307" y="3334387"/>
            <a:ext cx="3044716" cy="436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55374" y="4413061"/>
            <a:ext cx="3044716" cy="5626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34442" y="6038002"/>
            <a:ext cx="3118048" cy="481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7270983" y="1007533"/>
            <a:ext cx="4572192" cy="4757937"/>
          </a:xfrm>
          <a:prstGeom prst="rect">
            <a:avLst/>
          </a:prstGeom>
        </p:spPr>
      </p:pic>
      <p:sp>
        <p:nvSpPr>
          <p:cNvPr id="12" name="Rectangle 11"/>
          <p:cNvSpPr/>
          <p:nvPr/>
        </p:nvSpPr>
        <p:spPr>
          <a:xfrm>
            <a:off x="8047567" y="4618567"/>
            <a:ext cx="2221620" cy="91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552490" y="1547556"/>
            <a:ext cx="452231" cy="407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1</a:t>
            </a:r>
            <a:endParaRPr lang="en-US"/>
          </a:p>
        </p:txBody>
      </p:sp>
      <p:sp>
        <p:nvSpPr>
          <p:cNvPr id="14" name="Oval 13"/>
          <p:cNvSpPr/>
          <p:nvPr/>
        </p:nvSpPr>
        <p:spPr>
          <a:xfrm>
            <a:off x="5524546" y="3348649"/>
            <a:ext cx="452231" cy="407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5" name="Oval 14"/>
          <p:cNvSpPr/>
          <p:nvPr/>
        </p:nvSpPr>
        <p:spPr>
          <a:xfrm>
            <a:off x="5524546" y="4480959"/>
            <a:ext cx="452231" cy="407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6" name="Oval 15"/>
          <p:cNvSpPr/>
          <p:nvPr/>
        </p:nvSpPr>
        <p:spPr>
          <a:xfrm>
            <a:off x="5552489" y="6075024"/>
            <a:ext cx="452231" cy="407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7" name="Rectangle 16"/>
          <p:cNvSpPr/>
          <p:nvPr/>
        </p:nvSpPr>
        <p:spPr>
          <a:xfrm>
            <a:off x="6096000" y="3386501"/>
            <a:ext cx="1757680" cy="429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t>Must same as AppName in Firebase</a:t>
            </a:r>
            <a:endParaRPr lang="en-US" sz="1100"/>
          </a:p>
        </p:txBody>
      </p:sp>
      <p:pic>
        <p:nvPicPr>
          <p:cNvPr id="18" name="Picture 17"/>
          <p:cNvPicPr>
            <a:picLocks noChangeAspect="1"/>
          </p:cNvPicPr>
          <p:nvPr/>
        </p:nvPicPr>
        <p:blipFill>
          <a:blip r:embed="rId4"/>
          <a:stretch>
            <a:fillRect/>
          </a:stretch>
        </p:blipFill>
        <p:spPr>
          <a:xfrm>
            <a:off x="6136939" y="3876091"/>
            <a:ext cx="1716741" cy="1124633"/>
          </a:xfrm>
          <a:prstGeom prst="rect">
            <a:avLst/>
          </a:prstGeom>
        </p:spPr>
      </p:pic>
      <p:sp>
        <p:nvSpPr>
          <p:cNvPr id="19" name="Rectangle 18"/>
          <p:cNvSpPr/>
          <p:nvPr/>
        </p:nvSpPr>
        <p:spPr>
          <a:xfrm>
            <a:off x="6908800" y="4442537"/>
            <a:ext cx="800642" cy="242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8176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
            </a:r>
            <a:r>
              <a:rPr lang="en-US"/>
              <a:t>2</a:t>
            </a:r>
            <a:r>
              <a:rPr lang="en-US" smtClean="0"/>
              <a:t>)-3-3 Edit </a:t>
            </a:r>
            <a:r>
              <a:rPr lang="en-US"/>
              <a:t>/andriod/build.gradel</a:t>
            </a:r>
            <a:br>
              <a:rPr lang="en-US"/>
            </a:br>
            <a:endParaRPr lang="en-US"/>
          </a:p>
        </p:txBody>
      </p:sp>
      <p:pic>
        <p:nvPicPr>
          <p:cNvPr id="3" name="Picture 2"/>
          <p:cNvPicPr>
            <a:picLocks noChangeAspect="1"/>
          </p:cNvPicPr>
          <p:nvPr/>
        </p:nvPicPr>
        <p:blipFill>
          <a:blip r:embed="rId2"/>
          <a:stretch>
            <a:fillRect/>
          </a:stretch>
        </p:blipFill>
        <p:spPr>
          <a:xfrm>
            <a:off x="609600" y="1090705"/>
            <a:ext cx="6508750" cy="5079377"/>
          </a:xfrm>
          <a:prstGeom prst="rect">
            <a:avLst/>
          </a:prstGeom>
        </p:spPr>
      </p:pic>
      <p:sp>
        <p:nvSpPr>
          <p:cNvPr id="4" name="Rectangle 3"/>
          <p:cNvSpPr/>
          <p:nvPr/>
        </p:nvSpPr>
        <p:spPr>
          <a:xfrm>
            <a:off x="3059779" y="3399367"/>
            <a:ext cx="2763078" cy="385232"/>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7339280" y="1043960"/>
            <a:ext cx="4514363" cy="4697759"/>
          </a:xfrm>
          <a:prstGeom prst="rect">
            <a:avLst/>
          </a:prstGeom>
        </p:spPr>
      </p:pic>
      <p:sp>
        <p:nvSpPr>
          <p:cNvPr id="7" name="Rectangle 6"/>
          <p:cNvSpPr/>
          <p:nvPr/>
        </p:nvSpPr>
        <p:spPr>
          <a:xfrm>
            <a:off x="8077200" y="2920998"/>
            <a:ext cx="2170820" cy="1540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781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(2)-3-4 Add packages in pubspec.yaml</a:t>
            </a:r>
            <a:br>
              <a:rPr lang="en-US" smtClean="0"/>
            </a:br>
            <a:endParaRPr lang="en-US"/>
          </a:p>
        </p:txBody>
      </p:sp>
      <p:pic>
        <p:nvPicPr>
          <p:cNvPr id="3" name="Picture 2"/>
          <p:cNvPicPr>
            <a:picLocks noChangeAspect="1"/>
          </p:cNvPicPr>
          <p:nvPr/>
        </p:nvPicPr>
        <p:blipFill>
          <a:blip r:embed="rId2"/>
          <a:stretch>
            <a:fillRect/>
          </a:stretch>
        </p:blipFill>
        <p:spPr>
          <a:xfrm>
            <a:off x="609600" y="1109134"/>
            <a:ext cx="8356600" cy="5364499"/>
          </a:xfrm>
          <a:prstGeom prst="rect">
            <a:avLst/>
          </a:prstGeom>
        </p:spPr>
      </p:pic>
      <p:sp>
        <p:nvSpPr>
          <p:cNvPr id="4" name="Rectangular Callout 3"/>
          <p:cNvSpPr/>
          <p:nvPr/>
        </p:nvSpPr>
        <p:spPr>
          <a:xfrm>
            <a:off x="7404100" y="859735"/>
            <a:ext cx="4337050" cy="5729907"/>
          </a:xfrm>
          <a:prstGeom prst="wedgeRectCallout">
            <a:avLst>
              <a:gd name="adj1" fmla="val -57572"/>
              <a:gd name="adj2" fmla="val 1881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50000"/>
              </a:lnSpc>
            </a:pPr>
            <a:r>
              <a:rPr lang="en-US" sz="2400" smtClean="0"/>
              <a:t>Add packages in pubspec.yaml</a:t>
            </a:r>
          </a:p>
          <a:p>
            <a:pPr marL="800100" lvl="1" indent="-342900">
              <a:lnSpc>
                <a:spcPct val="150000"/>
              </a:lnSpc>
              <a:buAutoNum type="arabicPeriod"/>
            </a:pPr>
            <a:r>
              <a:rPr lang="en-US" sz="2400"/>
              <a:t>f</a:t>
            </a:r>
            <a:r>
              <a:rPr lang="en-US" sz="2400" smtClean="0"/>
              <a:t>irebase_authen</a:t>
            </a:r>
          </a:p>
          <a:p>
            <a:pPr marL="800100" lvl="1" indent="-342900">
              <a:lnSpc>
                <a:spcPct val="150000"/>
              </a:lnSpc>
              <a:buAutoNum type="arabicPeriod"/>
            </a:pPr>
            <a:r>
              <a:rPr lang="en-US" sz="2400"/>
              <a:t>c</a:t>
            </a:r>
            <a:r>
              <a:rPr lang="en-US" sz="2400" smtClean="0"/>
              <a:t>loud_firestore</a:t>
            </a:r>
          </a:p>
          <a:p>
            <a:pPr marL="800100" lvl="1" indent="-342900">
              <a:lnSpc>
                <a:spcPct val="150000"/>
              </a:lnSpc>
              <a:buAutoNum type="arabicPeriod"/>
            </a:pPr>
            <a:r>
              <a:rPr lang="en-US" sz="2400"/>
              <a:t>f</a:t>
            </a:r>
            <a:r>
              <a:rPr lang="en-US" sz="2400" smtClean="0"/>
              <a:t>irebase_storage</a:t>
            </a:r>
          </a:p>
          <a:p>
            <a:pPr marL="342900" indent="-342900">
              <a:lnSpc>
                <a:spcPct val="150000"/>
              </a:lnSpc>
              <a:buAutoNum type="arabicPeriod"/>
            </a:pPr>
            <a:endParaRPr lang="en-US" sz="2400"/>
          </a:p>
        </p:txBody>
      </p:sp>
      <p:sp>
        <p:nvSpPr>
          <p:cNvPr id="5" name="Rectangle 4"/>
          <p:cNvSpPr/>
          <p:nvPr/>
        </p:nvSpPr>
        <p:spPr>
          <a:xfrm>
            <a:off x="2826946" y="4127499"/>
            <a:ext cx="3535754" cy="1492251"/>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028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(2)-4-1: Enable authen services in Firebase</a:t>
            </a:r>
            <a:endParaRPr lang="en-US"/>
          </a:p>
        </p:txBody>
      </p:sp>
      <p:pic>
        <p:nvPicPr>
          <p:cNvPr id="3" name="Picture 2"/>
          <p:cNvPicPr>
            <a:picLocks noChangeAspect="1"/>
          </p:cNvPicPr>
          <p:nvPr/>
        </p:nvPicPr>
        <p:blipFill>
          <a:blip r:embed="rId2"/>
          <a:stretch>
            <a:fillRect/>
          </a:stretch>
        </p:blipFill>
        <p:spPr>
          <a:xfrm>
            <a:off x="0" y="972150"/>
            <a:ext cx="3417525" cy="3540875"/>
          </a:xfrm>
          <a:prstGeom prst="rect">
            <a:avLst/>
          </a:prstGeom>
        </p:spPr>
      </p:pic>
      <p:pic>
        <p:nvPicPr>
          <p:cNvPr id="4" name="Picture 3"/>
          <p:cNvPicPr>
            <a:picLocks noChangeAspect="1"/>
          </p:cNvPicPr>
          <p:nvPr/>
        </p:nvPicPr>
        <p:blipFill>
          <a:blip r:embed="rId3"/>
          <a:stretch>
            <a:fillRect/>
          </a:stretch>
        </p:blipFill>
        <p:spPr>
          <a:xfrm>
            <a:off x="3312947" y="914813"/>
            <a:ext cx="3472864" cy="3598212"/>
          </a:xfrm>
          <a:prstGeom prst="rect">
            <a:avLst/>
          </a:prstGeom>
        </p:spPr>
      </p:pic>
      <p:pic>
        <p:nvPicPr>
          <p:cNvPr id="5" name="Picture 4"/>
          <p:cNvPicPr>
            <a:picLocks noChangeAspect="1"/>
          </p:cNvPicPr>
          <p:nvPr/>
        </p:nvPicPr>
        <p:blipFill>
          <a:blip r:embed="rId4"/>
          <a:stretch>
            <a:fillRect/>
          </a:stretch>
        </p:blipFill>
        <p:spPr>
          <a:xfrm>
            <a:off x="6861011" y="847022"/>
            <a:ext cx="5112816" cy="5297355"/>
          </a:xfrm>
          <a:prstGeom prst="rect">
            <a:avLst/>
          </a:prstGeom>
        </p:spPr>
      </p:pic>
      <p:sp>
        <p:nvSpPr>
          <p:cNvPr id="6" name="Rectangle 5"/>
          <p:cNvSpPr/>
          <p:nvPr/>
        </p:nvSpPr>
        <p:spPr>
          <a:xfrm>
            <a:off x="0" y="1661695"/>
            <a:ext cx="673100" cy="17345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708762" y="2540464"/>
            <a:ext cx="673100" cy="17345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18812" y="2108664"/>
            <a:ext cx="673100" cy="17345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82312" y="2627191"/>
            <a:ext cx="673100" cy="17345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25412" y="2367009"/>
            <a:ext cx="3885588" cy="17345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589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CONTENT</a:t>
            </a:r>
            <a:endParaRPr lang="en-US"/>
          </a:p>
        </p:txBody>
      </p:sp>
      <p:sp>
        <p:nvSpPr>
          <p:cNvPr id="3" name="Content Placeholder 2"/>
          <p:cNvSpPr>
            <a:spLocks noGrp="1"/>
          </p:cNvSpPr>
          <p:nvPr>
            <p:ph idx="1"/>
          </p:nvPr>
        </p:nvSpPr>
        <p:spPr>
          <a:xfrm>
            <a:off x="5118447" y="803186"/>
            <a:ext cx="6609727" cy="5248622"/>
          </a:xfrm>
        </p:spPr>
        <p:txBody>
          <a:bodyPr>
            <a:normAutofit/>
          </a:bodyPr>
          <a:lstStyle/>
          <a:p>
            <a:pPr>
              <a:buFont typeface="Wingdings" panose="05000000000000000000" pitchFamily="2" charset="2"/>
              <a:buChar char="Ø"/>
            </a:pPr>
            <a:r>
              <a:rPr lang="en-US" sz="3200" smtClean="0"/>
              <a:t>What is Firebase ? </a:t>
            </a:r>
            <a:endParaRPr lang="en-US" sz="3200"/>
          </a:p>
          <a:p>
            <a:pPr lvl="1">
              <a:buFont typeface="Wingdings" panose="05000000000000000000" pitchFamily="2" charset="2"/>
              <a:buChar char="Ø"/>
            </a:pPr>
            <a:r>
              <a:rPr lang="en-US" sz="3000" smtClean="0"/>
              <a:t>Recap EP34</a:t>
            </a:r>
            <a:endParaRPr lang="en-US" sz="3000" smtClean="0"/>
          </a:p>
          <a:p>
            <a:pPr>
              <a:buFont typeface="Wingdings" panose="05000000000000000000" pitchFamily="2" charset="2"/>
              <a:buChar char="Ø"/>
            </a:pPr>
            <a:r>
              <a:rPr lang="en-US" sz="3200" smtClean="0"/>
              <a:t>Create Firebase Project</a:t>
            </a:r>
          </a:p>
          <a:p>
            <a:pPr>
              <a:buFont typeface="Wingdings" panose="05000000000000000000" pitchFamily="2" charset="2"/>
              <a:buChar char="Ø"/>
            </a:pPr>
            <a:r>
              <a:rPr lang="en-US" sz="3200" smtClean="0"/>
              <a:t>Link Firebase and Flutter</a:t>
            </a:r>
            <a:endParaRPr lang="en-US" sz="3200" smtClean="0"/>
          </a:p>
        </p:txBody>
      </p:sp>
      <p:sp>
        <p:nvSpPr>
          <p:cNvPr id="4" name="Slide Number Placeholder 3"/>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28269579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a:t>
            </a:r>
            <a:r>
              <a:rPr lang="en-US"/>
              <a:t>)-</a:t>
            </a:r>
            <a:r>
              <a:rPr lang="en-US" smtClean="0"/>
              <a:t>4-2: </a:t>
            </a:r>
            <a:r>
              <a:rPr lang="en-US"/>
              <a:t>Enable </a:t>
            </a:r>
            <a:r>
              <a:rPr lang="en-US" smtClean="0"/>
              <a:t>FireStore Database</a:t>
            </a:r>
            <a:endParaRPr lang="en-US"/>
          </a:p>
        </p:txBody>
      </p:sp>
      <p:pic>
        <p:nvPicPr>
          <p:cNvPr id="6" name="Picture 5"/>
          <p:cNvPicPr>
            <a:picLocks noChangeAspect="1"/>
          </p:cNvPicPr>
          <p:nvPr/>
        </p:nvPicPr>
        <p:blipFill>
          <a:blip r:embed="rId2"/>
          <a:stretch>
            <a:fillRect/>
          </a:stretch>
        </p:blipFill>
        <p:spPr>
          <a:xfrm>
            <a:off x="113400" y="875900"/>
            <a:ext cx="3003081" cy="3027900"/>
          </a:xfrm>
          <a:prstGeom prst="rect">
            <a:avLst/>
          </a:prstGeom>
        </p:spPr>
      </p:pic>
      <p:pic>
        <p:nvPicPr>
          <p:cNvPr id="7" name="Picture 6"/>
          <p:cNvPicPr>
            <a:picLocks noChangeAspect="1"/>
          </p:cNvPicPr>
          <p:nvPr/>
        </p:nvPicPr>
        <p:blipFill>
          <a:blip r:embed="rId3"/>
          <a:stretch>
            <a:fillRect/>
          </a:stretch>
        </p:blipFill>
        <p:spPr>
          <a:xfrm>
            <a:off x="113400" y="3830100"/>
            <a:ext cx="3003081" cy="3027900"/>
          </a:xfrm>
          <a:prstGeom prst="rect">
            <a:avLst/>
          </a:prstGeom>
        </p:spPr>
      </p:pic>
      <p:pic>
        <p:nvPicPr>
          <p:cNvPr id="8" name="Picture 7"/>
          <p:cNvPicPr>
            <a:picLocks noChangeAspect="1"/>
          </p:cNvPicPr>
          <p:nvPr/>
        </p:nvPicPr>
        <p:blipFill>
          <a:blip r:embed="rId4"/>
          <a:stretch>
            <a:fillRect/>
          </a:stretch>
        </p:blipFill>
        <p:spPr>
          <a:xfrm>
            <a:off x="3777114" y="875900"/>
            <a:ext cx="4038599" cy="4071976"/>
          </a:xfrm>
          <a:prstGeom prst="rect">
            <a:avLst/>
          </a:prstGeom>
        </p:spPr>
      </p:pic>
      <p:pic>
        <p:nvPicPr>
          <p:cNvPr id="10" name="Picture 9"/>
          <p:cNvPicPr>
            <a:picLocks noChangeAspect="1"/>
          </p:cNvPicPr>
          <p:nvPr/>
        </p:nvPicPr>
        <p:blipFill>
          <a:blip r:embed="rId5"/>
          <a:stretch>
            <a:fillRect/>
          </a:stretch>
        </p:blipFill>
        <p:spPr>
          <a:xfrm>
            <a:off x="7975832" y="875900"/>
            <a:ext cx="4107082" cy="4141025"/>
          </a:xfrm>
          <a:prstGeom prst="rect">
            <a:avLst/>
          </a:prstGeom>
        </p:spPr>
      </p:pic>
      <p:sp>
        <p:nvSpPr>
          <p:cNvPr id="11" name="Rectangle 10"/>
          <p:cNvSpPr/>
          <p:nvPr/>
        </p:nvSpPr>
        <p:spPr>
          <a:xfrm>
            <a:off x="730862" y="1693741"/>
            <a:ext cx="673100" cy="17345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600" y="5170595"/>
            <a:ext cx="673100" cy="17345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35200" y="5779977"/>
            <a:ext cx="444500" cy="144574"/>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447366" y="2366433"/>
            <a:ext cx="423333" cy="118534"/>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363199" y="1976967"/>
            <a:ext cx="423333" cy="173566"/>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ular Callout 15"/>
          <p:cNvSpPr/>
          <p:nvPr/>
        </p:nvSpPr>
        <p:spPr>
          <a:xfrm>
            <a:off x="8896350" y="3120590"/>
            <a:ext cx="2800845" cy="1419660"/>
          </a:xfrm>
          <a:prstGeom prst="wedgeRectCallout">
            <a:avLst>
              <a:gd name="adj1" fmla="val 14751"/>
              <a:gd name="adj2" fmla="val -70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Delete if false</a:t>
            </a:r>
          </a:p>
          <a:p>
            <a:pPr algn="ctr"/>
            <a:r>
              <a:rPr lang="en-US" smtClean="0"/>
              <a:t>Click “Publish”</a:t>
            </a:r>
          </a:p>
          <a:p>
            <a:pPr algn="ctr"/>
            <a:r>
              <a:rPr lang="en-US" smtClean="0"/>
              <a:t>Note: For anybody can access out DB without checking permission</a:t>
            </a:r>
            <a:endParaRPr lang="en-US"/>
          </a:p>
        </p:txBody>
      </p:sp>
      <p:sp>
        <p:nvSpPr>
          <p:cNvPr id="17" name="Rectangular Callout 16"/>
          <p:cNvSpPr/>
          <p:nvPr/>
        </p:nvSpPr>
        <p:spPr>
          <a:xfrm>
            <a:off x="5665423" y="2713166"/>
            <a:ext cx="1562100" cy="975378"/>
          </a:xfrm>
          <a:prstGeom prst="wedgeRectCallout">
            <a:avLst>
              <a:gd name="adj1" fmla="val 15970"/>
              <a:gd name="adj2" fmla="val -65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smtClean="0"/>
              <a:t>Remove</a:t>
            </a:r>
          </a:p>
          <a:p>
            <a:pPr marL="285750" indent="-285750">
              <a:buFont typeface="Arial" panose="020B0604020202020204" pitchFamily="34" charset="0"/>
              <a:buChar char="•"/>
            </a:pPr>
            <a:r>
              <a:rPr lang="en-US" sz="1600" smtClean="0"/>
              <a:t>click “Publish”</a:t>
            </a:r>
            <a:endParaRPr lang="en-US" sz="1600"/>
          </a:p>
        </p:txBody>
      </p:sp>
    </p:spTree>
    <p:extLst>
      <p:ext uri="{BB962C8B-B14F-4D97-AF65-F5344CB8AC3E}">
        <p14:creationId xmlns:p14="http://schemas.microsoft.com/office/powerpoint/2010/main" val="1508832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(2)-4-1: </a:t>
            </a:r>
            <a:r>
              <a:rPr lang="en-US"/>
              <a:t>Enable </a:t>
            </a:r>
            <a:r>
              <a:rPr lang="en-US" smtClean="0"/>
              <a:t>Storage </a:t>
            </a:r>
            <a:r>
              <a:rPr lang="en-US"/>
              <a:t>services in Firebase</a:t>
            </a:r>
          </a:p>
        </p:txBody>
      </p:sp>
      <p:pic>
        <p:nvPicPr>
          <p:cNvPr id="4" name="Picture 3"/>
          <p:cNvPicPr>
            <a:picLocks noChangeAspect="1"/>
          </p:cNvPicPr>
          <p:nvPr/>
        </p:nvPicPr>
        <p:blipFill>
          <a:blip r:embed="rId2"/>
          <a:stretch>
            <a:fillRect/>
          </a:stretch>
        </p:blipFill>
        <p:spPr>
          <a:xfrm>
            <a:off x="4656856" y="875124"/>
            <a:ext cx="3512351" cy="3639124"/>
          </a:xfrm>
          <a:prstGeom prst="rect">
            <a:avLst/>
          </a:prstGeom>
        </p:spPr>
      </p:pic>
      <p:pic>
        <p:nvPicPr>
          <p:cNvPr id="5" name="Picture 4"/>
          <p:cNvPicPr>
            <a:picLocks noChangeAspect="1"/>
          </p:cNvPicPr>
          <p:nvPr/>
        </p:nvPicPr>
        <p:blipFill>
          <a:blip r:embed="rId3"/>
          <a:stretch>
            <a:fillRect/>
          </a:stretch>
        </p:blipFill>
        <p:spPr>
          <a:xfrm>
            <a:off x="8343700" y="875124"/>
            <a:ext cx="3512351" cy="3639124"/>
          </a:xfrm>
          <a:prstGeom prst="rect">
            <a:avLst/>
          </a:prstGeom>
        </p:spPr>
      </p:pic>
      <p:pic>
        <p:nvPicPr>
          <p:cNvPr id="7" name="Picture 6"/>
          <p:cNvPicPr>
            <a:picLocks noChangeAspect="1"/>
          </p:cNvPicPr>
          <p:nvPr/>
        </p:nvPicPr>
        <p:blipFill>
          <a:blip r:embed="rId4"/>
          <a:stretch>
            <a:fillRect/>
          </a:stretch>
        </p:blipFill>
        <p:spPr>
          <a:xfrm>
            <a:off x="219959" y="875124"/>
            <a:ext cx="4352042" cy="4388009"/>
          </a:xfrm>
          <a:prstGeom prst="rect">
            <a:avLst/>
          </a:prstGeom>
        </p:spPr>
      </p:pic>
      <p:sp>
        <p:nvSpPr>
          <p:cNvPr id="8" name="Rectangle 7"/>
          <p:cNvSpPr/>
          <p:nvPr/>
        </p:nvSpPr>
        <p:spPr>
          <a:xfrm>
            <a:off x="1187450" y="2147995"/>
            <a:ext cx="673100" cy="17345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079750" y="3710095"/>
            <a:ext cx="673100" cy="17345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04050" y="2147994"/>
            <a:ext cx="673100" cy="17345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0"/>
          <p:cNvSpPr/>
          <p:nvPr/>
        </p:nvSpPr>
        <p:spPr>
          <a:xfrm>
            <a:off x="8896350" y="3120590"/>
            <a:ext cx="2800845" cy="1419660"/>
          </a:xfrm>
          <a:prstGeom prst="wedgeRectCallout">
            <a:avLst>
              <a:gd name="adj1" fmla="val 14751"/>
              <a:gd name="adj2" fmla="val -70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Delete if false</a:t>
            </a:r>
          </a:p>
          <a:p>
            <a:pPr algn="ctr"/>
            <a:r>
              <a:rPr lang="en-US" smtClean="0"/>
              <a:t>Click “Publish”</a:t>
            </a:r>
          </a:p>
          <a:p>
            <a:pPr algn="ctr"/>
            <a:r>
              <a:rPr lang="en-US" smtClean="0"/>
              <a:t>Note: For anybody can access out DB without checking permission</a:t>
            </a:r>
            <a:endParaRPr lang="en-US"/>
          </a:p>
        </p:txBody>
      </p:sp>
      <p:sp>
        <p:nvSpPr>
          <p:cNvPr id="12" name="Rectangular Callout 11"/>
          <p:cNvSpPr/>
          <p:nvPr/>
        </p:nvSpPr>
        <p:spPr>
          <a:xfrm>
            <a:off x="6457950" y="2548872"/>
            <a:ext cx="1562100" cy="975378"/>
          </a:xfrm>
          <a:prstGeom prst="wedgeRectCallout">
            <a:avLst>
              <a:gd name="adj1" fmla="val 15970"/>
              <a:gd name="adj2" fmla="val -65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smtClean="0"/>
              <a:t>Remove</a:t>
            </a:r>
          </a:p>
          <a:p>
            <a:pPr marL="285750" indent="-285750">
              <a:buFont typeface="Arial" panose="020B0604020202020204" pitchFamily="34" charset="0"/>
              <a:buChar char="•"/>
            </a:pPr>
            <a:r>
              <a:rPr lang="en-US" sz="1600" smtClean="0"/>
              <a:t>click “Publish”</a:t>
            </a:r>
            <a:endParaRPr lang="en-US" sz="1600"/>
          </a:p>
        </p:txBody>
      </p:sp>
    </p:spTree>
    <p:extLst>
      <p:ext uri="{BB962C8B-B14F-4D97-AF65-F5344CB8AC3E}">
        <p14:creationId xmlns:p14="http://schemas.microsoft.com/office/powerpoint/2010/main" val="2550756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smtClean="0"/>
              <a:t>(2)-5 Additional Configure Project &amp; download json file (Android)</a:t>
            </a:r>
            <a:endParaRPr lang="en-US" sz="3200"/>
          </a:p>
        </p:txBody>
      </p:sp>
      <p:pic>
        <p:nvPicPr>
          <p:cNvPr id="3" name="Picture 2"/>
          <p:cNvPicPr>
            <a:picLocks noChangeAspect="1"/>
          </p:cNvPicPr>
          <p:nvPr/>
        </p:nvPicPr>
        <p:blipFill>
          <a:blip r:embed="rId2"/>
          <a:stretch>
            <a:fillRect/>
          </a:stretch>
        </p:blipFill>
        <p:spPr>
          <a:xfrm>
            <a:off x="3916877" y="2467949"/>
            <a:ext cx="6506923" cy="4277783"/>
          </a:xfrm>
          <a:prstGeom prst="rect">
            <a:avLst/>
          </a:prstGeom>
        </p:spPr>
      </p:pic>
      <p:sp>
        <p:nvSpPr>
          <p:cNvPr id="4" name="Rectangle 3"/>
          <p:cNvSpPr/>
          <p:nvPr/>
        </p:nvSpPr>
        <p:spPr>
          <a:xfrm>
            <a:off x="7095506" y="4661064"/>
            <a:ext cx="2185059" cy="237507"/>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ular Callout 4"/>
          <p:cNvSpPr/>
          <p:nvPr/>
        </p:nvSpPr>
        <p:spPr>
          <a:xfrm>
            <a:off x="9765227" y="4104539"/>
            <a:ext cx="1562100" cy="975378"/>
          </a:xfrm>
          <a:prstGeom prst="wedgeRectCallout">
            <a:avLst>
              <a:gd name="adj1" fmla="val -74876"/>
              <a:gd name="adj2" fmla="val 23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smtClean="0"/>
              <a:t>File your email</a:t>
            </a:r>
            <a:endParaRPr lang="en-US" sz="1600"/>
          </a:p>
        </p:txBody>
      </p:sp>
      <p:sp>
        <p:nvSpPr>
          <p:cNvPr id="6" name="Rectangular Callout 5"/>
          <p:cNvSpPr/>
          <p:nvPr/>
        </p:nvSpPr>
        <p:spPr>
          <a:xfrm>
            <a:off x="10423800" y="5344498"/>
            <a:ext cx="1562100" cy="975378"/>
          </a:xfrm>
          <a:prstGeom prst="wedgeRectCallout">
            <a:avLst>
              <a:gd name="adj1" fmla="val -64233"/>
              <a:gd name="adj2" fmla="val -32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smtClean="0"/>
              <a:t>Can download json file here</a:t>
            </a:r>
            <a:endParaRPr lang="en-US" sz="1600"/>
          </a:p>
        </p:txBody>
      </p:sp>
      <p:pic>
        <p:nvPicPr>
          <p:cNvPr id="7" name="Picture 6"/>
          <p:cNvPicPr>
            <a:picLocks noChangeAspect="1"/>
          </p:cNvPicPr>
          <p:nvPr/>
        </p:nvPicPr>
        <p:blipFill>
          <a:blip r:embed="rId3"/>
          <a:stretch>
            <a:fillRect/>
          </a:stretch>
        </p:blipFill>
        <p:spPr>
          <a:xfrm>
            <a:off x="864672" y="985837"/>
            <a:ext cx="3125437" cy="1406447"/>
          </a:xfrm>
          <a:prstGeom prst="rect">
            <a:avLst/>
          </a:prstGeom>
        </p:spPr>
      </p:pic>
      <p:sp>
        <p:nvSpPr>
          <p:cNvPr id="8" name="Rectangle 7"/>
          <p:cNvSpPr/>
          <p:nvPr/>
        </p:nvSpPr>
        <p:spPr>
          <a:xfrm>
            <a:off x="9357756" y="5377402"/>
            <a:ext cx="864918" cy="237507"/>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71206" y="1955330"/>
            <a:ext cx="864918" cy="237507"/>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7" idx="2"/>
            <a:endCxn id="3" idx="1"/>
          </p:cNvCxnSpPr>
          <p:nvPr/>
        </p:nvCxnSpPr>
        <p:spPr>
          <a:xfrm rot="16200000" flipH="1">
            <a:off x="2064856" y="2754819"/>
            <a:ext cx="2214557" cy="148948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171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Final UI</a:t>
            </a:r>
            <a:endParaRPr lang="en-US"/>
          </a:p>
        </p:txBody>
      </p:sp>
      <p:pic>
        <p:nvPicPr>
          <p:cNvPr id="4" name="Picture 3"/>
          <p:cNvPicPr>
            <a:picLocks noChangeAspect="1"/>
          </p:cNvPicPr>
          <p:nvPr/>
        </p:nvPicPr>
        <p:blipFill>
          <a:blip r:embed="rId2"/>
          <a:stretch>
            <a:fillRect/>
          </a:stretch>
        </p:blipFill>
        <p:spPr>
          <a:xfrm>
            <a:off x="965729" y="978429"/>
            <a:ext cx="2601407" cy="5422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a:stretch>
            <a:fillRect/>
          </a:stretch>
        </p:blipFill>
        <p:spPr>
          <a:xfrm>
            <a:off x="3881438" y="978429"/>
            <a:ext cx="2601944" cy="5422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4703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3</a:t>
            </a:fld>
            <a:endParaRPr lang="en-US" dirty="0"/>
          </a:p>
        </p:txBody>
      </p:sp>
      <p:sp>
        <p:nvSpPr>
          <p:cNvPr id="5" name="Rectangle 4"/>
          <p:cNvSpPr/>
          <p:nvPr/>
        </p:nvSpPr>
        <p:spPr>
          <a:xfrm>
            <a:off x="0" y="-1"/>
            <a:ext cx="12192000" cy="7894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(1)-1 What </a:t>
            </a:r>
            <a:r>
              <a:rPr lang="en-US" sz="3200" smtClean="0"/>
              <a:t>is Firebase ?</a:t>
            </a:r>
            <a:endParaRPr lang="en-US" sz="3200"/>
          </a:p>
        </p:txBody>
      </p:sp>
      <p:sp>
        <p:nvSpPr>
          <p:cNvPr id="6" name="TextBox 5"/>
          <p:cNvSpPr txBox="1"/>
          <p:nvPr/>
        </p:nvSpPr>
        <p:spPr>
          <a:xfrm>
            <a:off x="806489" y="1056388"/>
            <a:ext cx="10847851" cy="5078313"/>
          </a:xfrm>
          <a:prstGeom prst="rect">
            <a:avLst/>
          </a:prstGeom>
          <a:noFill/>
        </p:spPr>
        <p:txBody>
          <a:bodyPr wrap="square" rtlCol="0">
            <a:spAutoFit/>
          </a:bodyPr>
          <a:lstStyle/>
          <a:p>
            <a:pPr algn="just"/>
            <a:r>
              <a:rPr lang="en-US" sz="2400"/>
              <a:t>Firebase is a platform developed by Google for creating mobile and web applications. It was originally an independent company founded in 2011. In 2014, Google acquired the platform and it is now their flagship offering for app development. </a:t>
            </a:r>
            <a:r>
              <a:rPr lang="en-US" sz="2400" smtClean="0">
                <a:hlinkClick r:id="rId2"/>
              </a:rPr>
              <a:t>Wikipedia</a:t>
            </a:r>
            <a:endParaRPr lang="th-TH" sz="2400" smtClean="0"/>
          </a:p>
          <a:p>
            <a:pPr algn="just"/>
            <a:endParaRPr lang="th-TH" sz="2400"/>
          </a:p>
          <a:p>
            <a:pPr algn="just"/>
            <a:endParaRPr lang="th-TH" sz="2400" smtClean="0"/>
          </a:p>
          <a:p>
            <a:pPr algn="just"/>
            <a:r>
              <a:rPr lang="en-US" sz="2400" b="1"/>
              <a:t>Firebase </a:t>
            </a:r>
            <a:r>
              <a:rPr lang="th-TH" sz="2400" b="1"/>
              <a:t>คือ</a:t>
            </a:r>
            <a:r>
              <a:rPr lang="th-TH" sz="2400"/>
              <a:t> </a:t>
            </a:r>
            <a:r>
              <a:rPr lang="en-US" sz="2400"/>
              <a:t>Platform </a:t>
            </a:r>
            <a:r>
              <a:rPr lang="th-TH" sz="2400"/>
              <a:t>ที่รวบรวมเครื่องมือต่าง ๆ สำหรับการจัดการในส่วนของ </a:t>
            </a:r>
            <a:r>
              <a:rPr lang="en-US" sz="2400"/>
              <a:t>Backend </a:t>
            </a:r>
            <a:r>
              <a:rPr lang="th-TH" sz="2400"/>
              <a:t>หรือ </a:t>
            </a:r>
            <a:r>
              <a:rPr lang="en-US" sz="2400"/>
              <a:t>Server side </a:t>
            </a:r>
            <a:r>
              <a:rPr lang="th-TH" sz="2400"/>
              <a:t>ซึ่งทำให้สามารถ </a:t>
            </a:r>
            <a:r>
              <a:rPr lang="en-US" sz="2400"/>
              <a:t>Build Mobile Application </a:t>
            </a:r>
            <a:r>
              <a:rPr lang="th-TH" sz="2400"/>
              <a:t>ได้อย่างมีประสิทธิภาพ และยังลดเวลาและค่าใช้จ่ายของการทำ </a:t>
            </a:r>
            <a:r>
              <a:rPr lang="en-US" sz="2400"/>
              <a:t>Server side </a:t>
            </a:r>
            <a:r>
              <a:rPr lang="th-TH" sz="2400"/>
              <a:t>หรือการวิเคราะห์ข้อมูลให้อีกด้วย โดยมีทั้งเครื่องมือที่ฟรี และเครื่องมีที่มีค่าใช้จ่าย (สำหรับการ </a:t>
            </a:r>
            <a:r>
              <a:rPr lang="en-US" sz="2400"/>
              <a:t>Scale</a:t>
            </a:r>
            <a:r>
              <a:rPr lang="en-US" sz="2400" smtClean="0"/>
              <a:t>)</a:t>
            </a:r>
            <a:endParaRPr lang="th-TH" sz="2400" smtClean="0"/>
          </a:p>
          <a:p>
            <a:pPr algn="just"/>
            <a:endParaRPr lang="th-TH" sz="2400"/>
          </a:p>
          <a:p>
            <a:pPr algn="just"/>
            <a:r>
              <a:rPr lang="en-US" sz="1050" smtClean="0">
                <a:latin typeface="Tahoma" panose="020B0604030504040204" pitchFamily="34" charset="0"/>
                <a:ea typeface="Tahoma" panose="020B0604030504040204" pitchFamily="34" charset="0"/>
                <a:cs typeface="Tahoma" panose="020B0604030504040204" pitchFamily="34" charset="0"/>
                <a:hlinkClick r:id="rId3"/>
              </a:rPr>
              <a:t>(2018, https</a:t>
            </a:r>
            <a:r>
              <a:rPr lang="en-US" sz="1050">
                <a:latin typeface="Tahoma" panose="020B0604030504040204" pitchFamily="34" charset="0"/>
                <a:ea typeface="Tahoma" panose="020B0604030504040204" pitchFamily="34" charset="0"/>
                <a:cs typeface="Tahoma" panose="020B0604030504040204" pitchFamily="34" charset="0"/>
                <a:hlinkClick r:id="rId3"/>
              </a:rPr>
              <a:t>://medium.com/jed-ng/firebase-%E0%B8%84%E0%B8%B7%E0%B8%AD%E0%B8%AD%E0%B8%B0%E0%B9%84%E0%B8%A3-%E0%B8%A1%E0%B8%B2%E0%B8%94%E0%B8%B9%E0%B8%A7%E0%B8%B4%E0%B8%98%E0%B8%B5%E0%B8%AA%E0%B8%A3%E0%B9%89%E0%B8%B2%E0%B8%87-project-%E0%B9%81%E0%B8%A5%E0%B8%B0%E0%B8%97%E0%B8%B3%E0%B8%84%E0%B8%A7%E0%B8%B2%E0%B8%A1%E0%B8%A3%E0%B8%B9%E0%B9%89%E0%B8%88%E0%B8%B1%E0%B8%81%E0%B8%81%E0%B8%B1%E0%B8%9A-firebase-d48bfac67b14#:~:text=Firebase%20%E0%B8%84%E0%B8%B7%E0%B8%AD%20Platform%20%E0%B8%97%E0%B8%B5%E0%B9%88%E0%B8%A3%E0%B8%A7%E0%B8%9A%E0%B8%A3%E0%B8%A7%E0%B8%A1,%E0%B9%83%E0%B8%8A%E0%B9%89%E0%B8%88%E0%B9%88%E0%B8%B2%E0%B8%A2%20(%</a:t>
            </a:r>
            <a:r>
              <a:rPr lang="en-US" sz="1050" smtClean="0">
                <a:latin typeface="Tahoma" panose="020B0604030504040204" pitchFamily="34" charset="0"/>
                <a:ea typeface="Tahoma" panose="020B0604030504040204" pitchFamily="34" charset="0"/>
                <a:cs typeface="Tahoma" panose="020B0604030504040204" pitchFamily="34" charset="0"/>
                <a:hlinkClick r:id="rId3"/>
              </a:rPr>
              <a:t>E0%B8%AA%E0%B8%B3%E0%B8%AB%E0%B8%A3%E0%B8%B1%E0%B8%9A%E0%B8%81%E0%B8%B2%E0%B8%A3%20Scale,)</a:t>
            </a:r>
            <a:endParaRPr lang="th-TH" sz="105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59501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4</a:t>
            </a:fld>
            <a:endParaRPr lang="en-US" dirty="0"/>
          </a:p>
        </p:txBody>
      </p:sp>
      <p:pic>
        <p:nvPicPr>
          <p:cNvPr id="4" name="Picture 3"/>
          <p:cNvPicPr>
            <a:picLocks noChangeAspect="1"/>
          </p:cNvPicPr>
          <p:nvPr/>
        </p:nvPicPr>
        <p:blipFill>
          <a:blip r:embed="rId2"/>
          <a:stretch>
            <a:fillRect/>
          </a:stretch>
        </p:blipFill>
        <p:spPr>
          <a:xfrm>
            <a:off x="2454135" y="1368761"/>
            <a:ext cx="5894083" cy="5108624"/>
          </a:xfrm>
          <a:prstGeom prst="rect">
            <a:avLst/>
          </a:prstGeom>
        </p:spPr>
      </p:pic>
      <p:sp>
        <p:nvSpPr>
          <p:cNvPr id="5" name="Rectangle 4"/>
          <p:cNvSpPr/>
          <p:nvPr/>
        </p:nvSpPr>
        <p:spPr>
          <a:xfrm>
            <a:off x="0" y="-1"/>
            <a:ext cx="12192000" cy="7894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t>
            </a:r>
            <a:r>
              <a:rPr lang="en-US" sz="3200"/>
              <a:t>1</a:t>
            </a:r>
            <a:r>
              <a:rPr lang="en-US" sz="3200" smtClean="0"/>
              <a:t>)-2 </a:t>
            </a:r>
            <a:r>
              <a:rPr lang="en-US" sz="3200"/>
              <a:t>What </a:t>
            </a:r>
            <a:r>
              <a:rPr lang="en-US" sz="3200" smtClean="0"/>
              <a:t>is Firebase ?</a:t>
            </a:r>
            <a:endParaRPr lang="en-US" sz="3200"/>
          </a:p>
        </p:txBody>
      </p:sp>
      <p:sp>
        <p:nvSpPr>
          <p:cNvPr id="6" name="Rounded Rectangle 5"/>
          <p:cNvSpPr/>
          <p:nvPr/>
        </p:nvSpPr>
        <p:spPr>
          <a:xfrm>
            <a:off x="2578494" y="2646648"/>
            <a:ext cx="1641377" cy="4657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78493" y="3924535"/>
            <a:ext cx="1641377" cy="4657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578492" y="4390255"/>
            <a:ext cx="1641377" cy="4657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578491" y="4855975"/>
            <a:ext cx="1641377" cy="4657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344224" y="4502032"/>
            <a:ext cx="2183575" cy="707886"/>
          </a:xfrm>
          <a:prstGeom prst="rect">
            <a:avLst/>
          </a:prstGeom>
          <a:noFill/>
        </p:spPr>
        <p:txBody>
          <a:bodyPr wrap="square" rtlCol="0">
            <a:spAutoFit/>
          </a:bodyPr>
          <a:lstStyle/>
          <a:p>
            <a:r>
              <a:rPr lang="en-US" smtClean="0"/>
              <a:t>CI/CD</a:t>
            </a:r>
          </a:p>
          <a:p>
            <a:pPr marL="171450" indent="-171450">
              <a:buFont typeface="Arial" panose="020B0604020202020204" pitchFamily="34" charset="0"/>
              <a:buChar char="•"/>
            </a:pPr>
            <a:r>
              <a:rPr lang="en-US" sz="1100"/>
              <a:t>Continuous Integration </a:t>
            </a:r>
            <a:endParaRPr lang="en-US" sz="1100" smtClean="0"/>
          </a:p>
          <a:p>
            <a:pPr marL="171450" indent="-171450">
              <a:buFont typeface="Arial" panose="020B0604020202020204" pitchFamily="34" charset="0"/>
              <a:buChar char="•"/>
            </a:pPr>
            <a:r>
              <a:rPr lang="en-US" sz="1100" smtClean="0"/>
              <a:t>Continueous Deployment</a:t>
            </a:r>
            <a:endParaRPr lang="en-US" sz="1100"/>
          </a:p>
        </p:txBody>
      </p:sp>
    </p:spTree>
    <p:extLst>
      <p:ext uri="{BB962C8B-B14F-4D97-AF65-F5344CB8AC3E}">
        <p14:creationId xmlns:p14="http://schemas.microsoft.com/office/powerpoint/2010/main" val="2679673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a:t>
            </a:fld>
            <a:endParaRPr lang="en-US" dirty="0"/>
          </a:p>
        </p:txBody>
      </p:sp>
      <p:sp>
        <p:nvSpPr>
          <p:cNvPr id="6" name="Rectangle 5"/>
          <p:cNvSpPr/>
          <p:nvPr/>
        </p:nvSpPr>
        <p:spPr>
          <a:xfrm>
            <a:off x="0" y="-1"/>
            <a:ext cx="12192000" cy="7894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t>
            </a:r>
            <a:r>
              <a:rPr lang="en-US" sz="3200"/>
              <a:t>1</a:t>
            </a:r>
            <a:r>
              <a:rPr lang="en-US" sz="3200" smtClean="0"/>
              <a:t>)-3 </a:t>
            </a:r>
            <a:r>
              <a:rPr lang="en-US" sz="3200"/>
              <a:t>Google </a:t>
            </a:r>
            <a:r>
              <a:rPr lang="en-US" sz="3200" smtClean="0"/>
              <a:t>Firebase</a:t>
            </a:r>
            <a:endParaRPr lang="en-US" sz="3200"/>
          </a:p>
        </p:txBody>
      </p:sp>
      <p:pic>
        <p:nvPicPr>
          <p:cNvPr id="7" name="Picture 6"/>
          <p:cNvPicPr>
            <a:picLocks noChangeAspect="1"/>
          </p:cNvPicPr>
          <p:nvPr/>
        </p:nvPicPr>
        <p:blipFill rotWithShape="1">
          <a:blip r:embed="rId2"/>
          <a:srcRect r="66714"/>
          <a:stretch/>
        </p:blipFill>
        <p:spPr>
          <a:xfrm>
            <a:off x="251466" y="789450"/>
            <a:ext cx="2571248" cy="5400675"/>
          </a:xfrm>
          <a:prstGeom prst="rect">
            <a:avLst/>
          </a:prstGeom>
        </p:spPr>
      </p:pic>
      <p:sp>
        <p:nvSpPr>
          <p:cNvPr id="8" name="Rectangle 7"/>
          <p:cNvSpPr/>
          <p:nvPr/>
        </p:nvSpPr>
        <p:spPr>
          <a:xfrm>
            <a:off x="3157804" y="1243811"/>
            <a:ext cx="2266121" cy="68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AUTHENTICATION</a:t>
            </a:r>
          </a:p>
          <a:p>
            <a:pPr algn="ctr"/>
            <a:r>
              <a:rPr lang="en-US" sz="1100" smtClean="0"/>
              <a:t>(Login,signup,forget password)</a:t>
            </a:r>
            <a:endParaRPr lang="en-US" sz="1100"/>
          </a:p>
        </p:txBody>
      </p:sp>
      <p:sp>
        <p:nvSpPr>
          <p:cNvPr id="9" name="Rectangle 8"/>
          <p:cNvSpPr/>
          <p:nvPr/>
        </p:nvSpPr>
        <p:spPr>
          <a:xfrm>
            <a:off x="3157803" y="2094789"/>
            <a:ext cx="2266121" cy="68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Database</a:t>
            </a:r>
            <a:endParaRPr lang="en-US"/>
          </a:p>
        </p:txBody>
      </p:sp>
      <p:sp>
        <p:nvSpPr>
          <p:cNvPr id="10" name="Rectangle 9"/>
          <p:cNvSpPr/>
          <p:nvPr/>
        </p:nvSpPr>
        <p:spPr>
          <a:xfrm>
            <a:off x="3157803" y="2976485"/>
            <a:ext cx="2266121" cy="68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Storage</a:t>
            </a:r>
            <a:endParaRPr lang="en-US"/>
          </a:p>
        </p:txBody>
      </p:sp>
      <p:sp>
        <p:nvSpPr>
          <p:cNvPr id="11" name="Rectangle 10"/>
          <p:cNvSpPr/>
          <p:nvPr/>
        </p:nvSpPr>
        <p:spPr>
          <a:xfrm>
            <a:off x="3157802" y="3816105"/>
            <a:ext cx="2266121" cy="68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Hosting</a:t>
            </a:r>
            <a:endParaRPr lang="en-US"/>
          </a:p>
        </p:txBody>
      </p:sp>
      <p:sp>
        <p:nvSpPr>
          <p:cNvPr id="12" name="Rectangle 11"/>
          <p:cNvSpPr/>
          <p:nvPr/>
        </p:nvSpPr>
        <p:spPr>
          <a:xfrm>
            <a:off x="7774293" y="1195747"/>
            <a:ext cx="2266121" cy="3307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Restaurant E-menu</a:t>
            </a:r>
            <a:endParaRPr lang="en-US"/>
          </a:p>
        </p:txBody>
      </p:sp>
      <p:cxnSp>
        <p:nvCxnSpPr>
          <p:cNvPr id="14" name="Straight Arrow Connector 13"/>
          <p:cNvCxnSpPr>
            <a:stCxn id="8" idx="3"/>
          </p:cNvCxnSpPr>
          <p:nvPr/>
        </p:nvCxnSpPr>
        <p:spPr>
          <a:xfrm>
            <a:off x="5423925" y="1587421"/>
            <a:ext cx="2350368" cy="130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69361" y="1224605"/>
            <a:ext cx="3174842" cy="369332"/>
          </a:xfrm>
          <a:prstGeom prst="rect">
            <a:avLst/>
          </a:prstGeom>
          <a:noFill/>
        </p:spPr>
        <p:txBody>
          <a:bodyPr wrap="square" rtlCol="0">
            <a:spAutoFit/>
          </a:bodyPr>
          <a:lstStyle/>
          <a:p>
            <a:r>
              <a:rPr lang="en-US" smtClean="0"/>
              <a:t>E-mail, Google, SMS</a:t>
            </a:r>
            <a:endParaRPr lang="en-US"/>
          </a:p>
        </p:txBody>
      </p:sp>
      <p:cxnSp>
        <p:nvCxnSpPr>
          <p:cNvPr id="16" name="Straight Arrow Connector 15"/>
          <p:cNvCxnSpPr>
            <a:stCxn id="9" idx="3"/>
          </p:cNvCxnSpPr>
          <p:nvPr/>
        </p:nvCxnSpPr>
        <p:spPr>
          <a:xfrm flipV="1">
            <a:off x="5423924" y="2437138"/>
            <a:ext cx="2350369" cy="12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707429" y="1862761"/>
            <a:ext cx="1867608" cy="646331"/>
          </a:xfrm>
          <a:prstGeom prst="rect">
            <a:avLst/>
          </a:prstGeom>
          <a:noFill/>
        </p:spPr>
        <p:txBody>
          <a:bodyPr wrap="square" rtlCol="0">
            <a:spAutoFit/>
          </a:bodyPr>
          <a:lstStyle/>
          <a:p>
            <a:pPr algn="ctr"/>
            <a:r>
              <a:rPr lang="en-US" smtClean="0"/>
              <a:t>Database</a:t>
            </a:r>
          </a:p>
          <a:p>
            <a:pPr algn="ctr"/>
            <a:r>
              <a:rPr lang="en-US" smtClean="0"/>
              <a:t>(Menu, Order)</a:t>
            </a:r>
            <a:endParaRPr lang="en-US"/>
          </a:p>
        </p:txBody>
      </p:sp>
      <p:cxnSp>
        <p:nvCxnSpPr>
          <p:cNvPr id="20" name="Straight Arrow Connector 19"/>
          <p:cNvCxnSpPr>
            <a:stCxn id="10" idx="3"/>
          </p:cNvCxnSpPr>
          <p:nvPr/>
        </p:nvCxnSpPr>
        <p:spPr>
          <a:xfrm>
            <a:off x="5423924" y="3320095"/>
            <a:ext cx="23910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947388" y="2983402"/>
            <a:ext cx="1867608" cy="369332"/>
          </a:xfrm>
          <a:prstGeom prst="rect">
            <a:avLst/>
          </a:prstGeom>
          <a:noFill/>
        </p:spPr>
        <p:txBody>
          <a:bodyPr wrap="square" rtlCol="0">
            <a:spAutoFit/>
          </a:bodyPr>
          <a:lstStyle/>
          <a:p>
            <a:r>
              <a:rPr lang="en-US" smtClean="0"/>
              <a:t>Food Image</a:t>
            </a:r>
            <a:endParaRPr lang="en-US"/>
          </a:p>
        </p:txBody>
      </p:sp>
      <p:cxnSp>
        <p:nvCxnSpPr>
          <p:cNvPr id="24" name="Straight Arrow Connector 23"/>
          <p:cNvCxnSpPr>
            <a:stCxn id="11" idx="3"/>
          </p:cNvCxnSpPr>
          <p:nvPr/>
        </p:nvCxnSpPr>
        <p:spPr>
          <a:xfrm flipV="1">
            <a:off x="5423923" y="4154875"/>
            <a:ext cx="2350370" cy="48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07429" y="3857910"/>
            <a:ext cx="1867608" cy="369332"/>
          </a:xfrm>
          <a:prstGeom prst="rect">
            <a:avLst/>
          </a:prstGeom>
          <a:noFill/>
        </p:spPr>
        <p:txBody>
          <a:bodyPr wrap="square" rtlCol="0">
            <a:spAutoFit/>
          </a:bodyPr>
          <a:lstStyle/>
          <a:p>
            <a:pPr algn="ctr"/>
            <a:r>
              <a:rPr lang="en-US" smtClean="0"/>
              <a:t>Website</a:t>
            </a:r>
            <a:endParaRPr lang="en-US"/>
          </a:p>
        </p:txBody>
      </p:sp>
    </p:spTree>
    <p:extLst>
      <p:ext uri="{BB962C8B-B14F-4D97-AF65-F5344CB8AC3E}">
        <p14:creationId xmlns:p14="http://schemas.microsoft.com/office/powerpoint/2010/main" val="3061982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6</a:t>
            </a:fld>
            <a:endParaRPr lang="en-US" dirty="0"/>
          </a:p>
        </p:txBody>
      </p:sp>
      <p:pic>
        <p:nvPicPr>
          <p:cNvPr id="3" name="Picture 2"/>
          <p:cNvPicPr>
            <a:picLocks noChangeAspect="1"/>
          </p:cNvPicPr>
          <p:nvPr/>
        </p:nvPicPr>
        <p:blipFill>
          <a:blip r:embed="rId2"/>
          <a:stretch>
            <a:fillRect/>
          </a:stretch>
        </p:blipFill>
        <p:spPr>
          <a:xfrm>
            <a:off x="351627" y="1362341"/>
            <a:ext cx="5475544" cy="4334081"/>
          </a:xfrm>
          <a:prstGeom prst="rect">
            <a:avLst/>
          </a:prstGeom>
        </p:spPr>
      </p:pic>
      <p:pic>
        <p:nvPicPr>
          <p:cNvPr id="4" name="Picture 3"/>
          <p:cNvPicPr>
            <a:picLocks noChangeAspect="1"/>
          </p:cNvPicPr>
          <p:nvPr/>
        </p:nvPicPr>
        <p:blipFill>
          <a:blip r:embed="rId3"/>
          <a:stretch>
            <a:fillRect/>
          </a:stretch>
        </p:blipFill>
        <p:spPr>
          <a:xfrm>
            <a:off x="5918042" y="1362341"/>
            <a:ext cx="5984718" cy="3209659"/>
          </a:xfrm>
          <a:prstGeom prst="rect">
            <a:avLst/>
          </a:prstGeom>
        </p:spPr>
      </p:pic>
      <p:sp>
        <p:nvSpPr>
          <p:cNvPr id="5" name="Rectangle 4"/>
          <p:cNvSpPr/>
          <p:nvPr/>
        </p:nvSpPr>
        <p:spPr>
          <a:xfrm>
            <a:off x="0" y="-1"/>
            <a:ext cx="12192000" cy="7894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t>
            </a:r>
            <a:r>
              <a:rPr lang="en-US" sz="3200"/>
              <a:t>1</a:t>
            </a:r>
            <a:r>
              <a:rPr lang="en-US" sz="3200" smtClean="0"/>
              <a:t>)-3 </a:t>
            </a:r>
            <a:r>
              <a:rPr lang="en-US" sz="3200"/>
              <a:t>What </a:t>
            </a:r>
            <a:r>
              <a:rPr lang="en-US" sz="3200" smtClean="0"/>
              <a:t>is free </a:t>
            </a:r>
            <a:r>
              <a:rPr lang="en-US" sz="3200" smtClean="0"/>
              <a:t>in Firebase ?</a:t>
            </a:r>
            <a:endParaRPr lang="en-US" sz="3200"/>
          </a:p>
        </p:txBody>
      </p:sp>
      <p:sp>
        <p:nvSpPr>
          <p:cNvPr id="6" name="Rectangle 5"/>
          <p:cNvSpPr/>
          <p:nvPr/>
        </p:nvSpPr>
        <p:spPr>
          <a:xfrm>
            <a:off x="2400300" y="1362341"/>
            <a:ext cx="1709530" cy="428805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545996" y="1385353"/>
            <a:ext cx="1709530" cy="3186647"/>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4294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sp>
        <p:nvSpPr>
          <p:cNvPr id="3" name="Rectangle 2"/>
          <p:cNvSpPr/>
          <p:nvPr/>
        </p:nvSpPr>
        <p:spPr>
          <a:xfrm>
            <a:off x="0" y="-1"/>
            <a:ext cx="12192000" cy="7894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(1)-4 Start </a:t>
            </a:r>
            <a:r>
              <a:rPr lang="en-US" sz="3200" smtClean="0"/>
              <a:t>to use Firebase (</a:t>
            </a:r>
            <a:r>
              <a:rPr lang="en-US" sz="3200" smtClean="0"/>
              <a:t>Authen/Login)</a:t>
            </a:r>
            <a:endParaRPr lang="en-US" sz="3200"/>
          </a:p>
        </p:txBody>
      </p:sp>
      <p:pic>
        <p:nvPicPr>
          <p:cNvPr id="4" name="Picture 3"/>
          <p:cNvPicPr>
            <a:picLocks noChangeAspect="1"/>
          </p:cNvPicPr>
          <p:nvPr/>
        </p:nvPicPr>
        <p:blipFill>
          <a:blip r:embed="rId2"/>
          <a:stretch>
            <a:fillRect/>
          </a:stretch>
        </p:blipFill>
        <p:spPr>
          <a:xfrm>
            <a:off x="1713588" y="985865"/>
            <a:ext cx="8556567" cy="5552095"/>
          </a:xfrm>
          <a:prstGeom prst="rect">
            <a:avLst/>
          </a:prstGeom>
        </p:spPr>
      </p:pic>
      <p:sp>
        <p:nvSpPr>
          <p:cNvPr id="5" name="Rectangle 4"/>
          <p:cNvSpPr/>
          <p:nvPr/>
        </p:nvSpPr>
        <p:spPr>
          <a:xfrm>
            <a:off x="1713588" y="2249905"/>
            <a:ext cx="1387421" cy="244817"/>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12230" y="2770052"/>
            <a:ext cx="3083699" cy="244817"/>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965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8</a:t>
            </a:fld>
            <a:endParaRPr lang="en-US" dirty="0"/>
          </a:p>
        </p:txBody>
      </p:sp>
      <p:sp>
        <p:nvSpPr>
          <p:cNvPr id="3" name="Rectangle 2"/>
          <p:cNvSpPr/>
          <p:nvPr/>
        </p:nvSpPr>
        <p:spPr>
          <a:xfrm>
            <a:off x="0" y="-1"/>
            <a:ext cx="12192000" cy="7894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t>
            </a:r>
            <a:r>
              <a:rPr lang="en-US" sz="3200"/>
              <a:t>1</a:t>
            </a:r>
            <a:r>
              <a:rPr lang="en-US" sz="3200" smtClean="0"/>
              <a:t>)-5 </a:t>
            </a:r>
            <a:r>
              <a:rPr lang="en-US" sz="3200"/>
              <a:t>Start </a:t>
            </a:r>
            <a:r>
              <a:rPr lang="en-US" sz="3200" smtClean="0"/>
              <a:t>to use Firebase (Storage Cloud)</a:t>
            </a:r>
            <a:endParaRPr lang="en-US" sz="3200"/>
          </a:p>
        </p:txBody>
      </p:sp>
      <p:pic>
        <p:nvPicPr>
          <p:cNvPr id="6" name="Picture 5"/>
          <p:cNvPicPr>
            <a:picLocks noChangeAspect="1"/>
          </p:cNvPicPr>
          <p:nvPr/>
        </p:nvPicPr>
        <p:blipFill>
          <a:blip r:embed="rId2"/>
          <a:stretch>
            <a:fillRect/>
          </a:stretch>
        </p:blipFill>
        <p:spPr>
          <a:xfrm>
            <a:off x="364596" y="1199086"/>
            <a:ext cx="3954389" cy="4929238"/>
          </a:xfrm>
          <a:prstGeom prst="rect">
            <a:avLst/>
          </a:prstGeom>
        </p:spPr>
      </p:pic>
      <p:pic>
        <p:nvPicPr>
          <p:cNvPr id="7" name="Picture 6"/>
          <p:cNvPicPr>
            <a:picLocks noChangeAspect="1"/>
          </p:cNvPicPr>
          <p:nvPr/>
        </p:nvPicPr>
        <p:blipFill>
          <a:blip r:embed="rId3"/>
          <a:stretch>
            <a:fillRect/>
          </a:stretch>
        </p:blipFill>
        <p:spPr>
          <a:xfrm>
            <a:off x="4559516" y="1199086"/>
            <a:ext cx="2755683" cy="2010202"/>
          </a:xfrm>
          <a:prstGeom prst="rect">
            <a:avLst/>
          </a:prstGeom>
        </p:spPr>
      </p:pic>
      <p:pic>
        <p:nvPicPr>
          <p:cNvPr id="9" name="Picture 8"/>
          <p:cNvPicPr>
            <a:picLocks noChangeAspect="1"/>
          </p:cNvPicPr>
          <p:nvPr/>
        </p:nvPicPr>
        <p:blipFill>
          <a:blip r:embed="rId4"/>
          <a:stretch>
            <a:fillRect/>
          </a:stretch>
        </p:blipFill>
        <p:spPr>
          <a:xfrm>
            <a:off x="4559516" y="3364731"/>
            <a:ext cx="2804917" cy="1909913"/>
          </a:xfrm>
          <a:prstGeom prst="rect">
            <a:avLst/>
          </a:prstGeom>
        </p:spPr>
      </p:pic>
      <p:pic>
        <p:nvPicPr>
          <p:cNvPr id="10" name="Picture 9"/>
          <p:cNvPicPr>
            <a:picLocks noChangeAspect="1"/>
          </p:cNvPicPr>
          <p:nvPr/>
        </p:nvPicPr>
        <p:blipFill>
          <a:blip r:embed="rId5"/>
          <a:stretch>
            <a:fillRect/>
          </a:stretch>
        </p:blipFill>
        <p:spPr>
          <a:xfrm>
            <a:off x="7555730" y="1199087"/>
            <a:ext cx="4325498" cy="2776148"/>
          </a:xfrm>
          <a:prstGeom prst="rect">
            <a:avLst/>
          </a:prstGeom>
        </p:spPr>
      </p:pic>
      <p:sp>
        <p:nvSpPr>
          <p:cNvPr id="8" name="Rectangle 7"/>
          <p:cNvSpPr/>
          <p:nvPr/>
        </p:nvSpPr>
        <p:spPr>
          <a:xfrm>
            <a:off x="364597" y="2700478"/>
            <a:ext cx="1260452" cy="244817"/>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555730" y="1147970"/>
            <a:ext cx="4325498" cy="282726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836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9</a:t>
            </a:fld>
            <a:endParaRPr lang="en-US" dirty="0"/>
          </a:p>
        </p:txBody>
      </p:sp>
      <p:sp>
        <p:nvSpPr>
          <p:cNvPr id="3" name="Rectangle 2"/>
          <p:cNvSpPr/>
          <p:nvPr/>
        </p:nvSpPr>
        <p:spPr>
          <a:xfrm>
            <a:off x="0" y="-1"/>
            <a:ext cx="12192000" cy="7894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t>
            </a:r>
            <a:r>
              <a:rPr lang="en-US" sz="3200"/>
              <a:t>1</a:t>
            </a:r>
            <a:r>
              <a:rPr lang="en-US" sz="3200" smtClean="0"/>
              <a:t>)-5-2 </a:t>
            </a:r>
            <a:r>
              <a:rPr lang="en-US" sz="3200"/>
              <a:t>Start </a:t>
            </a:r>
            <a:r>
              <a:rPr lang="en-US" sz="3200" smtClean="0"/>
              <a:t>to use Firebase (Database)</a:t>
            </a:r>
            <a:endParaRPr lang="en-US" sz="3200"/>
          </a:p>
        </p:txBody>
      </p:sp>
      <p:pic>
        <p:nvPicPr>
          <p:cNvPr id="5" name="Picture 4"/>
          <p:cNvPicPr>
            <a:picLocks noChangeAspect="1"/>
          </p:cNvPicPr>
          <p:nvPr/>
        </p:nvPicPr>
        <p:blipFill>
          <a:blip r:embed="rId2"/>
          <a:stretch>
            <a:fillRect/>
          </a:stretch>
        </p:blipFill>
        <p:spPr>
          <a:xfrm>
            <a:off x="2393908" y="927661"/>
            <a:ext cx="7779995" cy="5610299"/>
          </a:xfrm>
          <a:prstGeom prst="rect">
            <a:avLst/>
          </a:prstGeom>
        </p:spPr>
      </p:pic>
      <p:sp>
        <p:nvSpPr>
          <p:cNvPr id="6" name="Rectangle 5"/>
          <p:cNvSpPr/>
          <p:nvPr/>
        </p:nvSpPr>
        <p:spPr>
          <a:xfrm>
            <a:off x="2393908" y="2372487"/>
            <a:ext cx="1260452" cy="244817"/>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94277" y="1336151"/>
            <a:ext cx="6264731" cy="465217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627023"/>
      </p:ext>
    </p:extLst>
  </p:cSld>
  <p:clrMapOvr>
    <a:masterClrMapping/>
  </p:clrMapOvr>
  <p:timing>
    <p:tnLst>
      <p:par>
        <p:cTn id="1" dur="indefinite" restart="never" nodeType="tmRoot"/>
      </p:par>
    </p:tnLst>
  </p:timing>
</p:sld>
</file>

<file path=ppt/theme/theme1.xml><?xml version="1.0" encoding="utf-8"?>
<a:theme xmlns:a="http://schemas.openxmlformats.org/drawingml/2006/main" name="At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7497</TotalTime>
  <Words>584</Words>
  <Application>Microsoft Office PowerPoint</Application>
  <PresentationFormat>Widescreen</PresentationFormat>
  <Paragraphs>105</Paragraphs>
  <Slides>23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Angsana New</vt:lpstr>
      <vt:lpstr>Arial</vt:lpstr>
      <vt:lpstr>Calibri</vt:lpstr>
      <vt:lpstr>Calibri Light</vt:lpstr>
      <vt:lpstr>Cordia New</vt:lpstr>
      <vt:lpstr>Rockwell</vt:lpstr>
      <vt:lpstr>Segoe UI Historic</vt:lpstr>
      <vt:lpstr>Segoe UI Semibold</vt:lpstr>
      <vt:lpstr>Tahoma</vt:lpstr>
      <vt:lpstr>Wingdings</vt:lpstr>
      <vt:lpstr>Yu Gothic (Headings)</vt:lpstr>
      <vt:lpstr>Atlas</vt:lpstr>
      <vt:lpstr>EP82 Create Firebase Project  and Connect Firebase from Flutter (1) Authen (2) FireStore DB (3) Firestorage (keep image) Case Study “Restaurant E-menu” ระบบสั่งอาหารผ่านมือถือ</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Firebase Project</vt:lpstr>
      <vt:lpstr>(2)-1 Create Project</vt:lpstr>
      <vt:lpstr>(2)-2 Add app (Andriod)</vt:lpstr>
      <vt:lpstr>(2)-3 Config Flutter (Andriod)</vt:lpstr>
      <vt:lpstr>(2)-3-1 Edit /andriod/build.gradle </vt:lpstr>
      <vt:lpstr>(2)-3-2 Edit /andriod/app/build.gradle </vt:lpstr>
      <vt:lpstr>(2)-3-3 Edit /andriod/build.gradel </vt:lpstr>
      <vt:lpstr>(2)-3-4 Add packages in pubspec.yaml </vt:lpstr>
      <vt:lpstr>(2)-4-1: Enable authen services in Firebase</vt:lpstr>
      <vt:lpstr>(2)-4-2: Enable FireStore Database</vt:lpstr>
      <vt:lpstr>(2)-4-1: Enable Storage services in Firebase</vt:lpstr>
      <vt:lpstr>(2)-5 Additional Configure Project &amp; download json file (Android)</vt:lpstr>
      <vt:lpstr>(3) Final UI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EP16-1</dc:title>
  <dc:creator>TRAITET THEPBANDANSUK/AIAP</dc:creator>
  <cp:lastModifiedBy>Traitet Thepbandansuk</cp:lastModifiedBy>
  <cp:revision>203</cp:revision>
  <dcterms:created xsi:type="dcterms:W3CDTF">2020-07-26T15:09:54Z</dcterms:created>
  <dcterms:modified xsi:type="dcterms:W3CDTF">2020-10-04T08:47:00Z</dcterms:modified>
</cp:coreProperties>
</file>